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7" r:id="rId3"/>
    <p:sldId id="258" r:id="rId4"/>
    <p:sldId id="259" r:id="rId5"/>
    <p:sldId id="264" r:id="rId6"/>
    <p:sldId id="265" r:id="rId7"/>
    <p:sldId id="285" r:id="rId8"/>
    <p:sldId id="266" r:id="rId9"/>
    <p:sldId id="267" r:id="rId10"/>
    <p:sldId id="268" r:id="rId11"/>
    <p:sldId id="269" r:id="rId12"/>
    <p:sldId id="270" r:id="rId13"/>
    <p:sldId id="271" r:id="rId14"/>
    <p:sldId id="272" r:id="rId15"/>
    <p:sldId id="286"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7" r:id="rId29"/>
    <p:sldId id="293" r:id="rId30"/>
    <p:sldId id="289" r:id="rId31"/>
    <p:sldId id="288" r:id="rId32"/>
    <p:sldId id="292" r:id="rId33"/>
    <p:sldId id="294" r:id="rId34"/>
    <p:sldId id="290" r:id="rId35"/>
    <p:sldId id="291" r:id="rId36"/>
    <p:sldId id="262" r:id="rId3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E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2" d="100"/>
          <a:sy n="112" d="100"/>
        </p:scale>
        <p:origin x="49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tr-TR">
                <a:latin typeface="Bahnschrift" panose="020B0502040204020203" pitchFamily="34" charset="0"/>
              </a:rPr>
              <a:t>Performans</a:t>
            </a:r>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tr-TR"/>
        </a:p>
      </c:txPr>
    </c:title>
    <c:autoTitleDeleted val="0"/>
    <c:plotArea>
      <c:layout/>
      <c:barChart>
        <c:barDir val="col"/>
        <c:grouping val="clustered"/>
        <c:varyColors val="0"/>
        <c:ser>
          <c:idx val="0"/>
          <c:order val="0"/>
          <c:tx>
            <c:strRef>
              <c:f>Sayfa1!$C$2</c:f>
              <c:strCache>
                <c:ptCount val="1"/>
                <c:pt idx="0">
                  <c:v>Performans</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Sayfa1!$B$3:$B$20</c:f>
              <c:strCache>
                <c:ptCount val="18"/>
                <c:pt idx="0">
                  <c:v>1.1</c:v>
                </c:pt>
                <c:pt idx="1">
                  <c:v>1.2</c:v>
                </c:pt>
                <c:pt idx="2">
                  <c:v>1.3</c:v>
                </c:pt>
                <c:pt idx="3">
                  <c:v>1.4</c:v>
                </c:pt>
                <c:pt idx="4">
                  <c:v>1.5</c:v>
                </c:pt>
                <c:pt idx="5">
                  <c:v>1.6</c:v>
                </c:pt>
                <c:pt idx="6">
                  <c:v>2.1</c:v>
                </c:pt>
                <c:pt idx="7">
                  <c:v>2.2</c:v>
                </c:pt>
                <c:pt idx="8">
                  <c:v>2.3</c:v>
                </c:pt>
                <c:pt idx="9">
                  <c:v>2.4</c:v>
                </c:pt>
                <c:pt idx="10">
                  <c:v>2.5</c:v>
                </c:pt>
                <c:pt idx="11">
                  <c:v>3.1</c:v>
                </c:pt>
                <c:pt idx="12">
                  <c:v>3.2</c:v>
                </c:pt>
                <c:pt idx="13">
                  <c:v>3.3</c:v>
                </c:pt>
                <c:pt idx="14">
                  <c:v>4.1</c:v>
                </c:pt>
                <c:pt idx="15">
                  <c:v>4.2</c:v>
                </c:pt>
                <c:pt idx="16">
                  <c:v>4.3</c:v>
                </c:pt>
                <c:pt idx="17">
                  <c:v>4.4</c:v>
                </c:pt>
              </c:strCache>
            </c:strRef>
          </c:cat>
          <c:val>
            <c:numRef>
              <c:f>Sayfa1!$C$3:$C$20</c:f>
              <c:numCache>
                <c:formatCode>#,##0.00</c:formatCode>
                <c:ptCount val="18"/>
                <c:pt idx="0">
                  <c:v>100</c:v>
                </c:pt>
                <c:pt idx="1">
                  <c:v>100</c:v>
                </c:pt>
                <c:pt idx="2">
                  <c:v>75</c:v>
                </c:pt>
                <c:pt idx="3">
                  <c:v>80</c:v>
                </c:pt>
                <c:pt idx="4">
                  <c:v>45</c:v>
                </c:pt>
                <c:pt idx="5">
                  <c:v>30</c:v>
                </c:pt>
                <c:pt idx="6">
                  <c:v>70</c:v>
                </c:pt>
                <c:pt idx="7">
                  <c:v>75</c:v>
                </c:pt>
                <c:pt idx="8">
                  <c:v>86.5</c:v>
                </c:pt>
                <c:pt idx="9">
                  <c:v>88.75</c:v>
                </c:pt>
                <c:pt idx="10">
                  <c:v>40</c:v>
                </c:pt>
                <c:pt idx="11">
                  <c:v>100</c:v>
                </c:pt>
                <c:pt idx="12">
                  <c:v>60</c:v>
                </c:pt>
                <c:pt idx="13">
                  <c:v>80</c:v>
                </c:pt>
                <c:pt idx="14">
                  <c:v>100</c:v>
                </c:pt>
                <c:pt idx="15">
                  <c:v>100</c:v>
                </c:pt>
                <c:pt idx="16">
                  <c:v>38.33</c:v>
                </c:pt>
                <c:pt idx="17">
                  <c:v>100</c:v>
                </c:pt>
              </c:numCache>
            </c:numRef>
          </c:val>
          <c:extLst>
            <c:ext xmlns:c16="http://schemas.microsoft.com/office/drawing/2014/chart" uri="{C3380CC4-5D6E-409C-BE32-E72D297353CC}">
              <c16:uniqueId val="{00000000-6C73-4742-9116-9D1CD1DF491D}"/>
            </c:ext>
          </c:extLst>
        </c:ser>
        <c:dLbls>
          <c:dLblPos val="outEnd"/>
          <c:showLegendKey val="0"/>
          <c:showVal val="1"/>
          <c:showCatName val="0"/>
          <c:showSerName val="0"/>
          <c:showPercent val="0"/>
          <c:showBubbleSize val="0"/>
        </c:dLbls>
        <c:gapWidth val="444"/>
        <c:overlap val="-90"/>
        <c:axId val="678821600"/>
        <c:axId val="678822144"/>
      </c:barChart>
      <c:catAx>
        <c:axId val="67882160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tr-TR"/>
          </a:p>
        </c:txPr>
        <c:crossAx val="678822144"/>
        <c:crosses val="autoZero"/>
        <c:auto val="1"/>
        <c:lblAlgn val="ctr"/>
        <c:lblOffset val="100"/>
        <c:noMultiLvlLbl val="0"/>
      </c:catAx>
      <c:valAx>
        <c:axId val="678822144"/>
        <c:scaling>
          <c:orientation val="minMax"/>
        </c:scaling>
        <c:delete val="1"/>
        <c:axPos val="l"/>
        <c:numFmt formatCode="#,##0.00" sourceLinked="1"/>
        <c:majorTickMark val="none"/>
        <c:minorTickMark val="none"/>
        <c:tickLblPos val="nextTo"/>
        <c:crossAx val="678821600"/>
        <c:crosses val="autoZero"/>
        <c:crossBetween val="between"/>
      </c:valAx>
      <c:spPr>
        <a:noFill/>
        <a:ln>
          <a:solidFill>
            <a:schemeClr val="accent1">
              <a:lumMod val="50000"/>
            </a:schemeClr>
          </a:solidFill>
        </a:ln>
        <a:effectLst/>
      </c:spPr>
    </c:plotArea>
    <c:plotVisOnly val="1"/>
    <c:dispBlanksAs val="gap"/>
    <c:showDLblsOverMax val="0"/>
  </c:chart>
  <c:spPr>
    <a:solidFill>
      <a:schemeClr val="accent1">
        <a:lumMod val="20000"/>
        <a:lumOff val="80000"/>
      </a:schemeClr>
    </a:solidFill>
    <a:ln w="9525" cap="flat" cmpd="sng" algn="ctr">
      <a:solidFill>
        <a:schemeClr val="accent1"/>
      </a:solidFill>
      <a:round/>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89A72971-7631-499C-B06B-121A70E48B9D}" type="datetimeFigureOut">
              <a:rPr lang="tr-TR" smtClean="0"/>
              <a:t>31.03.2026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016E3B-54A6-41E0-8071-02B5AD24C0BA}" type="slidenum">
              <a:rPr lang="tr-TR" smtClean="0"/>
              <a:t>‹#›</a:t>
            </a:fld>
            <a:endParaRPr lang="tr-TR"/>
          </a:p>
        </p:txBody>
      </p:sp>
    </p:spTree>
    <p:extLst>
      <p:ext uri="{BB962C8B-B14F-4D97-AF65-F5344CB8AC3E}">
        <p14:creationId xmlns:p14="http://schemas.microsoft.com/office/powerpoint/2010/main" val="1884354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9A72971-7631-499C-B06B-121A70E48B9D}" type="datetimeFigureOut">
              <a:rPr lang="tr-TR" smtClean="0"/>
              <a:t>31.03.2026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016E3B-54A6-41E0-8071-02B5AD24C0BA}" type="slidenum">
              <a:rPr lang="tr-TR" smtClean="0"/>
              <a:t>‹#›</a:t>
            </a:fld>
            <a:endParaRPr lang="tr-TR"/>
          </a:p>
        </p:txBody>
      </p:sp>
    </p:spTree>
    <p:extLst>
      <p:ext uri="{BB962C8B-B14F-4D97-AF65-F5344CB8AC3E}">
        <p14:creationId xmlns:p14="http://schemas.microsoft.com/office/powerpoint/2010/main" val="1063057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9A72971-7631-499C-B06B-121A70E48B9D}" type="datetimeFigureOut">
              <a:rPr lang="tr-TR" smtClean="0"/>
              <a:t>31.03.2026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016E3B-54A6-41E0-8071-02B5AD24C0BA}" type="slidenum">
              <a:rPr lang="tr-TR" smtClean="0"/>
              <a:t>‹#›</a:t>
            </a:fld>
            <a:endParaRPr lang="tr-TR"/>
          </a:p>
        </p:txBody>
      </p:sp>
    </p:spTree>
    <p:extLst>
      <p:ext uri="{BB962C8B-B14F-4D97-AF65-F5344CB8AC3E}">
        <p14:creationId xmlns:p14="http://schemas.microsoft.com/office/powerpoint/2010/main" val="669111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9A72971-7631-499C-B06B-121A70E48B9D}" type="datetimeFigureOut">
              <a:rPr lang="tr-TR" smtClean="0"/>
              <a:t>31.03.2026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016E3B-54A6-41E0-8071-02B5AD24C0BA}" type="slidenum">
              <a:rPr lang="tr-TR" smtClean="0"/>
              <a:t>‹#›</a:t>
            </a:fld>
            <a:endParaRPr lang="tr-TR"/>
          </a:p>
        </p:txBody>
      </p:sp>
    </p:spTree>
    <p:extLst>
      <p:ext uri="{BB962C8B-B14F-4D97-AF65-F5344CB8AC3E}">
        <p14:creationId xmlns:p14="http://schemas.microsoft.com/office/powerpoint/2010/main" val="1637262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89A72971-7631-499C-B06B-121A70E48B9D}" type="datetimeFigureOut">
              <a:rPr lang="tr-TR" smtClean="0"/>
              <a:t>31.03.2026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016E3B-54A6-41E0-8071-02B5AD24C0BA}" type="slidenum">
              <a:rPr lang="tr-TR" smtClean="0"/>
              <a:t>‹#›</a:t>
            </a:fld>
            <a:endParaRPr lang="tr-TR"/>
          </a:p>
        </p:txBody>
      </p:sp>
    </p:spTree>
    <p:extLst>
      <p:ext uri="{BB962C8B-B14F-4D97-AF65-F5344CB8AC3E}">
        <p14:creationId xmlns:p14="http://schemas.microsoft.com/office/powerpoint/2010/main" val="4082338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89A72971-7631-499C-B06B-121A70E48B9D}" type="datetimeFigureOut">
              <a:rPr lang="tr-TR" smtClean="0"/>
              <a:t>31.03.2026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016E3B-54A6-41E0-8071-02B5AD24C0BA}" type="slidenum">
              <a:rPr lang="tr-TR" smtClean="0"/>
              <a:t>‹#›</a:t>
            </a:fld>
            <a:endParaRPr lang="tr-TR"/>
          </a:p>
        </p:txBody>
      </p:sp>
    </p:spTree>
    <p:extLst>
      <p:ext uri="{BB962C8B-B14F-4D97-AF65-F5344CB8AC3E}">
        <p14:creationId xmlns:p14="http://schemas.microsoft.com/office/powerpoint/2010/main" val="2254502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9A72971-7631-499C-B06B-121A70E48B9D}" type="datetimeFigureOut">
              <a:rPr lang="tr-TR" smtClean="0"/>
              <a:t>31.03.2026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F016E3B-54A6-41E0-8071-02B5AD24C0BA}" type="slidenum">
              <a:rPr lang="tr-TR" smtClean="0"/>
              <a:t>‹#›</a:t>
            </a:fld>
            <a:endParaRPr lang="tr-TR"/>
          </a:p>
        </p:txBody>
      </p:sp>
    </p:spTree>
    <p:extLst>
      <p:ext uri="{BB962C8B-B14F-4D97-AF65-F5344CB8AC3E}">
        <p14:creationId xmlns:p14="http://schemas.microsoft.com/office/powerpoint/2010/main" val="581278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9A72971-7631-499C-B06B-121A70E48B9D}" type="datetimeFigureOut">
              <a:rPr lang="tr-TR" smtClean="0"/>
              <a:t>31.03.2026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F016E3B-54A6-41E0-8071-02B5AD24C0BA}" type="slidenum">
              <a:rPr lang="tr-TR" smtClean="0"/>
              <a:t>‹#›</a:t>
            </a:fld>
            <a:endParaRPr lang="tr-TR"/>
          </a:p>
        </p:txBody>
      </p:sp>
    </p:spTree>
    <p:extLst>
      <p:ext uri="{BB962C8B-B14F-4D97-AF65-F5344CB8AC3E}">
        <p14:creationId xmlns:p14="http://schemas.microsoft.com/office/powerpoint/2010/main" val="562380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9A72971-7631-499C-B06B-121A70E48B9D}" type="datetimeFigureOut">
              <a:rPr lang="tr-TR" smtClean="0"/>
              <a:t>31.03.2026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F016E3B-54A6-41E0-8071-02B5AD24C0BA}" type="slidenum">
              <a:rPr lang="tr-TR" smtClean="0"/>
              <a:t>‹#›</a:t>
            </a:fld>
            <a:endParaRPr lang="tr-TR"/>
          </a:p>
        </p:txBody>
      </p:sp>
    </p:spTree>
    <p:extLst>
      <p:ext uri="{BB962C8B-B14F-4D97-AF65-F5344CB8AC3E}">
        <p14:creationId xmlns:p14="http://schemas.microsoft.com/office/powerpoint/2010/main" val="3358311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89A72971-7631-499C-B06B-121A70E48B9D}" type="datetimeFigureOut">
              <a:rPr lang="tr-TR" smtClean="0"/>
              <a:t>31.03.2026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016E3B-54A6-41E0-8071-02B5AD24C0BA}" type="slidenum">
              <a:rPr lang="tr-TR" smtClean="0"/>
              <a:t>‹#›</a:t>
            </a:fld>
            <a:endParaRPr lang="tr-TR"/>
          </a:p>
        </p:txBody>
      </p:sp>
    </p:spTree>
    <p:extLst>
      <p:ext uri="{BB962C8B-B14F-4D97-AF65-F5344CB8AC3E}">
        <p14:creationId xmlns:p14="http://schemas.microsoft.com/office/powerpoint/2010/main" val="3304456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89A72971-7631-499C-B06B-121A70E48B9D}" type="datetimeFigureOut">
              <a:rPr lang="tr-TR" smtClean="0"/>
              <a:t>31.03.2026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016E3B-54A6-41E0-8071-02B5AD24C0BA}" type="slidenum">
              <a:rPr lang="tr-TR" smtClean="0"/>
              <a:t>‹#›</a:t>
            </a:fld>
            <a:endParaRPr lang="tr-TR"/>
          </a:p>
        </p:txBody>
      </p:sp>
    </p:spTree>
    <p:extLst>
      <p:ext uri="{BB962C8B-B14F-4D97-AF65-F5344CB8AC3E}">
        <p14:creationId xmlns:p14="http://schemas.microsoft.com/office/powerpoint/2010/main" val="2102601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A72971-7631-499C-B06B-121A70E48B9D}" type="datetimeFigureOut">
              <a:rPr lang="tr-TR" smtClean="0"/>
              <a:t>31.03.2026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016E3B-54A6-41E0-8071-02B5AD24C0BA}" type="slidenum">
              <a:rPr lang="tr-TR" smtClean="0"/>
              <a:t>‹#›</a:t>
            </a:fld>
            <a:endParaRPr lang="tr-TR"/>
          </a:p>
        </p:txBody>
      </p:sp>
    </p:spTree>
    <p:extLst>
      <p:ext uri="{BB962C8B-B14F-4D97-AF65-F5344CB8AC3E}">
        <p14:creationId xmlns:p14="http://schemas.microsoft.com/office/powerpoint/2010/main" val="2330414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Metin kutusu 4"/>
          <p:cNvSpPr txBox="1"/>
          <p:nvPr/>
        </p:nvSpPr>
        <p:spPr>
          <a:xfrm>
            <a:off x="3032333" y="5040896"/>
            <a:ext cx="6127334" cy="707886"/>
          </a:xfrm>
          <a:prstGeom prst="rect">
            <a:avLst/>
          </a:prstGeom>
          <a:noFill/>
        </p:spPr>
        <p:txBody>
          <a:bodyPr wrap="square" rtlCol="0">
            <a:spAutoFit/>
          </a:bodyPr>
          <a:lstStyle/>
          <a:p>
            <a:pPr algn="ctr"/>
            <a:r>
              <a:rPr lang="tr-TR" sz="2000" dirty="0">
                <a:solidFill>
                  <a:srgbClr val="002060"/>
                </a:solidFill>
              </a:rPr>
              <a:t>STRATEJİ GELİŞTİRME DAİRE BAŞKANLIĞI</a:t>
            </a:r>
            <a:endParaRPr lang="tr-TR" sz="1000" b="1" dirty="0">
              <a:solidFill>
                <a:srgbClr val="002060"/>
              </a:solidFill>
            </a:endParaRPr>
          </a:p>
          <a:p>
            <a:pPr algn="ctr"/>
            <a:endParaRPr lang="tr-TR" sz="2000" dirty="0">
              <a:solidFill>
                <a:srgbClr val="192E5A"/>
              </a:solidFill>
            </a:endParaRPr>
          </a:p>
        </p:txBody>
      </p:sp>
      <p:sp>
        <p:nvSpPr>
          <p:cNvPr id="2" name="Metin kutusu 1">
            <a:extLst>
              <a:ext uri="{FF2B5EF4-FFF2-40B4-BE49-F238E27FC236}">
                <a16:creationId xmlns:a16="http://schemas.microsoft.com/office/drawing/2014/main" id="{4166AE44-114C-693B-3E30-40550D33D8F8}"/>
              </a:ext>
            </a:extLst>
          </p:cNvPr>
          <p:cNvSpPr txBox="1"/>
          <p:nvPr/>
        </p:nvSpPr>
        <p:spPr>
          <a:xfrm>
            <a:off x="2013284" y="2916253"/>
            <a:ext cx="8498044" cy="1938992"/>
          </a:xfrm>
          <a:prstGeom prst="rect">
            <a:avLst/>
          </a:prstGeom>
          <a:noFill/>
        </p:spPr>
        <p:txBody>
          <a:bodyPr wrap="square" rtlCol="0">
            <a:spAutoFit/>
          </a:bodyPr>
          <a:lstStyle/>
          <a:p>
            <a:pPr algn="ctr"/>
            <a:r>
              <a:rPr lang="tr-TR" sz="4000" b="1" dirty="0">
                <a:solidFill>
                  <a:srgbClr val="002060"/>
                </a:solidFill>
              </a:rPr>
              <a:t>2025-2029 Stratejik Planı                  2025 Yılı İzleme Değerlendirme Toplantısı</a:t>
            </a:r>
          </a:p>
        </p:txBody>
      </p:sp>
    </p:spTree>
    <p:extLst>
      <p:ext uri="{BB962C8B-B14F-4D97-AF65-F5344CB8AC3E}">
        <p14:creationId xmlns:p14="http://schemas.microsoft.com/office/powerpoint/2010/main" val="2139328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B14C072-0902-EE8D-ABC3-8A7DA26A9B28}"/>
            </a:ext>
          </a:extLst>
        </p:cNvPr>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B15F7F39-E688-7E3E-8816-0E26F85E8663}"/>
              </a:ext>
            </a:extLst>
          </p:cNvPr>
          <p:cNvGraphicFramePr>
            <a:graphicFrameLocks noGrp="1"/>
          </p:cNvGraphicFramePr>
          <p:nvPr>
            <p:extLst>
              <p:ext uri="{D42A27DB-BD31-4B8C-83A1-F6EECF244321}">
                <p14:modId xmlns:p14="http://schemas.microsoft.com/office/powerpoint/2010/main" val="1130615366"/>
              </p:ext>
            </p:extLst>
          </p:nvPr>
        </p:nvGraphicFramePr>
        <p:xfrm>
          <a:off x="1387386" y="875892"/>
          <a:ext cx="9858879" cy="5104309"/>
        </p:xfrm>
        <a:graphic>
          <a:graphicData uri="http://schemas.openxmlformats.org/drawingml/2006/table">
            <a:tbl>
              <a:tblPr firstRow="1" firstCol="1" bandRow="1"/>
              <a:tblGrid>
                <a:gridCol w="4764445">
                  <a:extLst>
                    <a:ext uri="{9D8B030D-6E8A-4147-A177-3AD203B41FA5}">
                      <a16:colId xmlns:a16="http://schemas.microsoft.com/office/drawing/2014/main" val="3288579696"/>
                    </a:ext>
                  </a:extLst>
                </a:gridCol>
                <a:gridCol w="980795">
                  <a:extLst>
                    <a:ext uri="{9D8B030D-6E8A-4147-A177-3AD203B41FA5}">
                      <a16:colId xmlns:a16="http://schemas.microsoft.com/office/drawing/2014/main" val="2745937898"/>
                    </a:ext>
                  </a:extLst>
                </a:gridCol>
                <a:gridCol w="644698">
                  <a:extLst>
                    <a:ext uri="{9D8B030D-6E8A-4147-A177-3AD203B41FA5}">
                      <a16:colId xmlns:a16="http://schemas.microsoft.com/office/drawing/2014/main" val="2179634248"/>
                    </a:ext>
                  </a:extLst>
                </a:gridCol>
                <a:gridCol w="757751">
                  <a:extLst>
                    <a:ext uri="{9D8B030D-6E8A-4147-A177-3AD203B41FA5}">
                      <a16:colId xmlns:a16="http://schemas.microsoft.com/office/drawing/2014/main" val="1311779037"/>
                    </a:ext>
                  </a:extLst>
                </a:gridCol>
                <a:gridCol w="579517">
                  <a:extLst>
                    <a:ext uri="{9D8B030D-6E8A-4147-A177-3AD203B41FA5}">
                      <a16:colId xmlns:a16="http://schemas.microsoft.com/office/drawing/2014/main" val="2906729191"/>
                    </a:ext>
                  </a:extLst>
                </a:gridCol>
                <a:gridCol w="1001163">
                  <a:extLst>
                    <a:ext uri="{9D8B030D-6E8A-4147-A177-3AD203B41FA5}">
                      <a16:colId xmlns:a16="http://schemas.microsoft.com/office/drawing/2014/main" val="2589393863"/>
                    </a:ext>
                  </a:extLst>
                </a:gridCol>
                <a:gridCol w="1130510">
                  <a:extLst>
                    <a:ext uri="{9D8B030D-6E8A-4147-A177-3AD203B41FA5}">
                      <a16:colId xmlns:a16="http://schemas.microsoft.com/office/drawing/2014/main" val="2938866723"/>
                    </a:ext>
                  </a:extLst>
                </a:gridCol>
              </a:tblGrid>
              <a:tr h="135924">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2: Eğitim – Öğretimin Kalitesini Artırmak Ve Sürdürülebilirliğini Sağlamak</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36067831"/>
                  </a:ext>
                </a:extLst>
              </a:tr>
              <a:tr h="130628">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1</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1 (Hedef 2.1: Öğretim Elemanı Basına Düsen Nitelikli Yayın Sayısını Arttırmak)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108413385"/>
                  </a:ext>
                </a:extLst>
              </a:tr>
              <a:tr h="219512">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1 Performansı</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100,00 %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53581851"/>
                  </a:ext>
                </a:extLst>
              </a:tr>
              <a:tr h="208225">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81073057"/>
                  </a:ext>
                </a:extLst>
              </a:tr>
              <a:tr h="198222">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1076395006"/>
                  </a:ext>
                </a:extLst>
              </a:tr>
              <a:tr h="247875">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2.1.1. Öğretim Üyesi Başına Düşen Web Of </a:t>
                      </a:r>
                      <a:r>
                        <a:rPr lang="tr-TR" sz="9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Science</a:t>
                      </a: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Endekslerinde Yayınlanan Yayın Sayısı (**)</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1,72</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2,30</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3.006,41</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023146473"/>
                  </a:ext>
                </a:extLst>
              </a:tr>
              <a:tr h="280271">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2.1.2. Öğretim Üyesi Başına Düşen </a:t>
                      </a:r>
                      <a:r>
                        <a:rPr lang="tr-TR" sz="9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Scopus</a:t>
                      </a: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Endeksinde Yayınlanan Yayın Sayısı (**)</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1,97</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2,05</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203,21</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87146931"/>
                  </a:ext>
                </a:extLst>
              </a:tr>
              <a:tr h="273465">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2.1.3. Öğretim üyesi başına düşen TR-Dizin indeksindeki dergilerde basılan yayın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0,50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0,55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0,91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820,51</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110095357"/>
                  </a:ext>
                </a:extLst>
              </a:tr>
              <a:tr h="2487620">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%100,00 performans düzeyi ile ulaşıldığı görülmektedir. Performans göstergeleri incelendiğinde, öğretim üyesi başına düşen nitelikli yayın sayısının artırılmasına yönelik tüm göstergelerde hedef değerlerin üzerinde gerçekleşmeler kaydedildiği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Web of </a:t>
                      </a:r>
                      <a:r>
                        <a:rPr lang="tr-TR" sz="9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Science</a:t>
                      </a: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endekslerinde öğretim üyesi başına düşen yayın sayısı göstergesinde hedeflenen değerin oldukça üzerine çıkıldığı, benzer şekilde </a:t>
                      </a:r>
                      <a:r>
                        <a:rPr lang="tr-TR" sz="9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Scopus</a:t>
                      </a: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endeksli yayın sayısı göstergesinde de hedefin aşıldığı görülmektedir. Bununla birlikte, TR-Dizin indeksindeki dergilerde basılan yayın sayısı göstergesinde de hedef değerlerin üzerinde gerçekleşme sağlanmıştır. Söz konusu sonuçlar, üniversitenin hem uluslararası hem de ulusal indekslerdeki bilimsel yayın üretim kapasitesinin önemli ölçüde arttığını ve akademik üretkenliğin güçlendiğini ortaya koymaktadır.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Elde edilen yüksek gerçekleşme oranlarında; akademik teşvik mekanizmalarının etkinliği, araştırma altyapısının geliştirilmesine yönelik yatırımlar, lisansüstü eğitim faaliyetlerinin yaygınlaşması ve ulusal/uluslararası iş birliklerinin artmasının etkili olduğu değerlendirilmektedir.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dönemde mevcut performans düzeyinin sürdürülebilirliğinin sağlanması, nitelikli yayın üretiminin disiplinler arası çalışmalarla desteklenmesi ve yüksek etki değerine sahip dergilerde yayın oranının artırılmasına yönelik teşvik ve destek mekanizmalarının güçlendirilerek sürdürülmesi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036" marR="26036"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547270523"/>
                  </a:ext>
                </a:extLst>
              </a:tr>
            </a:tbl>
          </a:graphicData>
        </a:graphic>
      </p:graphicFrame>
      <p:sp>
        <p:nvSpPr>
          <p:cNvPr id="5" name="Metin kutusu 4">
            <a:extLst>
              <a:ext uri="{FF2B5EF4-FFF2-40B4-BE49-F238E27FC236}">
                <a16:creationId xmlns:a16="http://schemas.microsoft.com/office/drawing/2014/main" id="{28F88F21-8F8E-CAAD-E93B-67B52C1AE130}"/>
              </a:ext>
            </a:extLst>
          </p:cNvPr>
          <p:cNvSpPr txBox="1"/>
          <p:nvPr/>
        </p:nvSpPr>
        <p:spPr>
          <a:xfrm>
            <a:off x="1037009" y="111095"/>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532374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572C9F2-312F-F26E-1A01-9FF8E9F1C7E2}"/>
            </a:ext>
          </a:extLst>
        </p:cNvPr>
        <p:cNvGrpSpPr/>
        <p:nvPr/>
      </p:nvGrpSpPr>
      <p:grpSpPr>
        <a:xfrm>
          <a:off x="0" y="0"/>
          <a:ext cx="0" cy="0"/>
          <a:chOff x="0" y="0"/>
          <a:chExt cx="0" cy="0"/>
        </a:xfrm>
      </p:grpSpPr>
      <p:graphicFrame>
        <p:nvGraphicFramePr>
          <p:cNvPr id="3" name="Tablo 2">
            <a:extLst>
              <a:ext uri="{FF2B5EF4-FFF2-40B4-BE49-F238E27FC236}">
                <a16:creationId xmlns:a16="http://schemas.microsoft.com/office/drawing/2014/main" id="{0D6A0303-02EF-0606-E5F1-F381659C8805}"/>
              </a:ext>
            </a:extLst>
          </p:cNvPr>
          <p:cNvGraphicFramePr>
            <a:graphicFrameLocks noGrp="1"/>
          </p:cNvGraphicFramePr>
          <p:nvPr>
            <p:extLst>
              <p:ext uri="{D42A27DB-BD31-4B8C-83A1-F6EECF244321}">
                <p14:modId xmlns:p14="http://schemas.microsoft.com/office/powerpoint/2010/main" val="3028775782"/>
              </p:ext>
            </p:extLst>
          </p:nvPr>
        </p:nvGraphicFramePr>
        <p:xfrm>
          <a:off x="527071" y="1352260"/>
          <a:ext cx="10223539" cy="4621249"/>
        </p:xfrm>
        <a:graphic>
          <a:graphicData uri="http://schemas.openxmlformats.org/drawingml/2006/table">
            <a:tbl>
              <a:tblPr firstRow="1" firstCol="1" bandRow="1"/>
              <a:tblGrid>
                <a:gridCol w="4924833">
                  <a:extLst>
                    <a:ext uri="{9D8B030D-6E8A-4147-A177-3AD203B41FA5}">
                      <a16:colId xmlns:a16="http://schemas.microsoft.com/office/drawing/2014/main" val="3586890497"/>
                    </a:ext>
                  </a:extLst>
                </a:gridCol>
                <a:gridCol w="1032915">
                  <a:extLst>
                    <a:ext uri="{9D8B030D-6E8A-4147-A177-3AD203B41FA5}">
                      <a16:colId xmlns:a16="http://schemas.microsoft.com/office/drawing/2014/main" val="2501904798"/>
                    </a:ext>
                  </a:extLst>
                </a:gridCol>
                <a:gridCol w="668543">
                  <a:extLst>
                    <a:ext uri="{9D8B030D-6E8A-4147-A177-3AD203B41FA5}">
                      <a16:colId xmlns:a16="http://schemas.microsoft.com/office/drawing/2014/main" val="1332872366"/>
                    </a:ext>
                  </a:extLst>
                </a:gridCol>
                <a:gridCol w="785776">
                  <a:extLst>
                    <a:ext uri="{9D8B030D-6E8A-4147-A177-3AD203B41FA5}">
                      <a16:colId xmlns:a16="http://schemas.microsoft.com/office/drawing/2014/main" val="694012998"/>
                    </a:ext>
                  </a:extLst>
                </a:gridCol>
                <a:gridCol w="600949">
                  <a:extLst>
                    <a:ext uri="{9D8B030D-6E8A-4147-A177-3AD203B41FA5}">
                      <a16:colId xmlns:a16="http://schemas.microsoft.com/office/drawing/2014/main" val="701418198"/>
                    </a:ext>
                  </a:extLst>
                </a:gridCol>
                <a:gridCol w="1038196">
                  <a:extLst>
                    <a:ext uri="{9D8B030D-6E8A-4147-A177-3AD203B41FA5}">
                      <a16:colId xmlns:a16="http://schemas.microsoft.com/office/drawing/2014/main" val="1265164457"/>
                    </a:ext>
                  </a:extLst>
                </a:gridCol>
                <a:gridCol w="1172327">
                  <a:extLst>
                    <a:ext uri="{9D8B030D-6E8A-4147-A177-3AD203B41FA5}">
                      <a16:colId xmlns:a16="http://schemas.microsoft.com/office/drawing/2014/main" val="2881331237"/>
                    </a:ext>
                  </a:extLst>
                </a:gridCol>
              </a:tblGrid>
              <a:tr h="237422">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3: Kurumsal Kapasite Ve İşleyişi Geliştirmek</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594626397"/>
                  </a:ext>
                </a:extLst>
              </a:tr>
              <a:tr h="222166">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3: Hedef Kartı 1</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3: Hedef Kartı 1 (Hedef 3.1: Üniversite İdari Personelinin Niteliğini Geliştirmek)</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125039946"/>
                  </a:ext>
                </a:extLst>
              </a:tr>
              <a:tr h="186104">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3: Hedef Kartı 1 Performansı</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100,00 %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8857311"/>
                  </a:ext>
                </a:extLst>
              </a:tr>
              <a:tr h="186104">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663501759"/>
                  </a:ext>
                </a:extLst>
              </a:tr>
              <a:tr h="384424">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962868802"/>
                  </a:ext>
                </a:extLst>
              </a:tr>
              <a:tr h="375031">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3.1.1. Düzenlenen Kişisel ve Mesleki Gelişim Etkinliklerinin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297327719"/>
                  </a:ext>
                </a:extLst>
              </a:tr>
              <a:tr h="365317">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PG3.1.2. Personel Başına Düzenlenen Kişisel ve Mesleki Gelişim Etkinliklerine Katılım Oranı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3,90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463095401"/>
                  </a:ext>
                </a:extLst>
              </a:tr>
              <a:tr h="2664681">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%100,00 performansla ulaşıldığı görülmektedir. Performans göstergeleri incelendiğinde, üniversite idari personelinin niteliğinin geliştirilmesine yönelik belirlenen tüm göstergelerde hedef değerlerin aşıldığı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Düzenlenen kişisel ve mesleki gelişim etkinliklerinin sayısı ile bu etkinliklere personel başına katılım oranı göstergelerinde hedeflerin üzerinde gerçekleşmeler sağlanmıştır. Bu durum, idari personelin hizmet içi eğitim faaliyetlerine katılımının teşvik edildiğini ve kurumsal işleyiş kalitesinin artırılmasına yönelik insan kaynağı gelişimine önem verildiğini göstermektedir.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dönemde idari personelin mesleki ve kişisel gelişimini destekleyen eğitim programlarının çeşitlendirilmesi, kurumsal verimliliği artırmaya yönelik yetkinlik geliştirme faaliyetlerinin sürdürülmesi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7997" marR="37997"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90501206"/>
                  </a:ext>
                </a:extLst>
              </a:tr>
            </a:tbl>
          </a:graphicData>
        </a:graphic>
      </p:graphicFrame>
      <p:sp>
        <p:nvSpPr>
          <p:cNvPr id="4" name="Metin kutusu 3">
            <a:extLst>
              <a:ext uri="{FF2B5EF4-FFF2-40B4-BE49-F238E27FC236}">
                <a16:creationId xmlns:a16="http://schemas.microsoft.com/office/drawing/2014/main" id="{E3EC493D-AA43-F5A3-B50D-1C00496CB7C3}"/>
              </a:ext>
            </a:extLst>
          </p:cNvPr>
          <p:cNvSpPr txBox="1"/>
          <p:nvPr/>
        </p:nvSpPr>
        <p:spPr>
          <a:xfrm>
            <a:off x="151056" y="623843"/>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3400165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5D30CE0-4815-D460-8009-A3453D90EFE8}"/>
            </a:ext>
          </a:extLst>
        </p:cNvPr>
        <p:cNvGrpSpPr/>
        <p:nvPr/>
      </p:nvGrpSpPr>
      <p:grpSpPr>
        <a:xfrm>
          <a:off x="0" y="0"/>
          <a:ext cx="0" cy="0"/>
          <a:chOff x="0" y="0"/>
          <a:chExt cx="0" cy="0"/>
        </a:xfrm>
      </p:grpSpPr>
      <p:graphicFrame>
        <p:nvGraphicFramePr>
          <p:cNvPr id="3" name="Tablo 2">
            <a:extLst>
              <a:ext uri="{FF2B5EF4-FFF2-40B4-BE49-F238E27FC236}">
                <a16:creationId xmlns:a16="http://schemas.microsoft.com/office/drawing/2014/main" id="{54E745DB-946B-BB5E-ABBC-5F4688919684}"/>
              </a:ext>
            </a:extLst>
          </p:cNvPr>
          <p:cNvGraphicFramePr>
            <a:graphicFrameLocks noGrp="1"/>
          </p:cNvGraphicFramePr>
          <p:nvPr>
            <p:extLst>
              <p:ext uri="{D42A27DB-BD31-4B8C-83A1-F6EECF244321}">
                <p14:modId xmlns:p14="http://schemas.microsoft.com/office/powerpoint/2010/main" val="3845804941"/>
              </p:ext>
            </p:extLst>
          </p:nvPr>
        </p:nvGraphicFramePr>
        <p:xfrm>
          <a:off x="434416" y="615455"/>
          <a:ext cx="10145278" cy="5115200"/>
        </p:xfrm>
        <a:graphic>
          <a:graphicData uri="http://schemas.openxmlformats.org/drawingml/2006/table">
            <a:tbl>
              <a:tblPr firstRow="1" firstCol="1" bandRow="1"/>
              <a:tblGrid>
                <a:gridCol w="4902850">
                  <a:extLst>
                    <a:ext uri="{9D8B030D-6E8A-4147-A177-3AD203B41FA5}">
                      <a16:colId xmlns:a16="http://schemas.microsoft.com/office/drawing/2014/main" val="542182258"/>
                    </a:ext>
                  </a:extLst>
                </a:gridCol>
                <a:gridCol w="1011383">
                  <a:extLst>
                    <a:ext uri="{9D8B030D-6E8A-4147-A177-3AD203B41FA5}">
                      <a16:colId xmlns:a16="http://schemas.microsoft.com/office/drawing/2014/main" val="1867222072"/>
                    </a:ext>
                  </a:extLst>
                </a:gridCol>
                <a:gridCol w="661331">
                  <a:extLst>
                    <a:ext uri="{9D8B030D-6E8A-4147-A177-3AD203B41FA5}">
                      <a16:colId xmlns:a16="http://schemas.microsoft.com/office/drawing/2014/main" val="748586150"/>
                    </a:ext>
                  </a:extLst>
                </a:gridCol>
                <a:gridCol w="779762">
                  <a:extLst>
                    <a:ext uri="{9D8B030D-6E8A-4147-A177-3AD203B41FA5}">
                      <a16:colId xmlns:a16="http://schemas.microsoft.com/office/drawing/2014/main" val="3935903115"/>
                    </a:ext>
                  </a:extLst>
                </a:gridCol>
                <a:gridCol w="596350">
                  <a:extLst>
                    <a:ext uri="{9D8B030D-6E8A-4147-A177-3AD203B41FA5}">
                      <a16:colId xmlns:a16="http://schemas.microsoft.com/office/drawing/2014/main" val="2536634416"/>
                    </a:ext>
                  </a:extLst>
                </a:gridCol>
                <a:gridCol w="1030250">
                  <a:extLst>
                    <a:ext uri="{9D8B030D-6E8A-4147-A177-3AD203B41FA5}">
                      <a16:colId xmlns:a16="http://schemas.microsoft.com/office/drawing/2014/main" val="1458919968"/>
                    </a:ext>
                  </a:extLst>
                </a:gridCol>
                <a:gridCol w="1163352">
                  <a:extLst>
                    <a:ext uri="{9D8B030D-6E8A-4147-A177-3AD203B41FA5}">
                      <a16:colId xmlns:a16="http://schemas.microsoft.com/office/drawing/2014/main" val="204676862"/>
                    </a:ext>
                  </a:extLst>
                </a:gridCol>
              </a:tblGrid>
              <a:tr h="72228">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4: Sürdürülebilir Kalkınma Amaçlarına Yönelik Faaliyetleri Geliştirmek</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21718909"/>
                  </a:ext>
                </a:extLst>
              </a:tr>
              <a:tr h="287774">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1</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1 (Hedef 4.1: Sosyal Sorumluluk, Kültür Ve Çevre Bilincine Yönelik Faaliyetleri Artırmak)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797609680"/>
                  </a:ext>
                </a:extLst>
              </a:tr>
              <a:tr h="139315">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1 Performansı</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100,00 %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174814979"/>
                  </a:ext>
                </a:extLst>
              </a:tr>
              <a:tr h="139315">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660183753"/>
                  </a:ext>
                </a:extLst>
              </a:tr>
              <a:tr h="287774">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2794948466"/>
                  </a:ext>
                </a:extLst>
              </a:tr>
              <a:tr h="191751">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4.1.1. Üniversitenin Çevrecilik Alanlarında Yapmış Olduğu Faaliyet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110184898"/>
                  </a:ext>
                </a:extLst>
              </a:tr>
              <a:tr h="209828">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4.1.2. Sosyal Sorumluluk Faaliyeti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730952424"/>
                  </a:ext>
                </a:extLst>
              </a:tr>
              <a:tr h="209827">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4.1.3. Dezavantajlı Gruplara Yönelik Faaliyet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500,00</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445847444"/>
                  </a:ext>
                </a:extLst>
              </a:tr>
              <a:tr h="3470022">
                <a:tc>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Gerçekleşme döneminde ilgili hedefe %100,00 performansla ulaşıldığı görülmektedir. Gerçekleşme döneminde ilgili hedefe ilişkin göstergelerde hedef değerlerin üzerinde gerçekleşmeler sağlandığı görülmektedir. Performans göstergeleri incelendiğinde, sosyal sorumluluk, kültür ve çevre bilincine yönelik faaliyetlerin artırılması kapsamında belirlenen tüm göstergelerde önemli düzeyde artış olduğu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Üniversitenin çevrecilik alanlarında gerçekleştirdiği faaliyet sayısı, sosyal sorumluluk faaliyeti sayısı ile dezavantajlı gruplara yönelik faaliyet sayısı göstergelerinde hedeflerin oldukça üzerinde gerçekleşmeler kaydedilmiştir. Bu durum, üniversitenin toplumsal katkı misyonunun güçlendiğini, çevresel farkındalık ve sosyal duyarlılık odaklı faaliyetlerin kurumsal düzeyde yaygınlaştığını göstermektedir.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Bununla birlikte, 2025-2029 Stratejik Planında sosyal sorumluluk faaliyeti sayısı (PG 4.1.2) ile dezavantajlı gruplara yönelik faaliyet sayısı (PG 4.1.3) göstergelerinde hesaplama hatasından kaynaklı sorunlar tespit edilmiş, ilgili göstergeler Stratejik Planın güncellenmiş versiyonunda revize edilerek düzeltilmiştir. Yapılan düzeltmeler doğrultusunda izleyen dönemlerde daha gerçekçi hedefler üzerinden daha doğru ve karşılaştırılabilir performans sonuçları elde edilmesi beklenmektedir.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süreçte sosyal sorumluluk ve çevre odaklı faaliyetlerin çeşitlendirilerek sürdürülmesi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688" marR="25688" marT="0" marB="0"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500941897"/>
                  </a:ext>
                </a:extLst>
              </a:tr>
            </a:tbl>
          </a:graphicData>
        </a:graphic>
      </p:graphicFrame>
      <p:sp>
        <p:nvSpPr>
          <p:cNvPr id="4" name="Metin kutusu 3">
            <a:extLst>
              <a:ext uri="{FF2B5EF4-FFF2-40B4-BE49-F238E27FC236}">
                <a16:creationId xmlns:a16="http://schemas.microsoft.com/office/drawing/2014/main" id="{444A25CA-2FD0-AC64-B684-CE6BBFA36EDA}"/>
              </a:ext>
            </a:extLst>
          </p:cNvPr>
          <p:cNvSpPr txBox="1"/>
          <p:nvPr/>
        </p:nvSpPr>
        <p:spPr>
          <a:xfrm>
            <a:off x="262152" y="85458"/>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4287554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18A1699-21C5-3EE4-C72F-FBCCF13B329D}"/>
            </a:ext>
          </a:extLst>
        </p:cNvPr>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986CF1BD-45C6-0E3C-EBF5-85B51063E08D}"/>
              </a:ext>
            </a:extLst>
          </p:cNvPr>
          <p:cNvGraphicFramePr>
            <a:graphicFrameLocks noGrp="1"/>
          </p:cNvGraphicFramePr>
          <p:nvPr>
            <p:extLst>
              <p:ext uri="{D42A27DB-BD31-4B8C-83A1-F6EECF244321}">
                <p14:modId xmlns:p14="http://schemas.microsoft.com/office/powerpoint/2010/main" val="749700848"/>
              </p:ext>
            </p:extLst>
          </p:nvPr>
        </p:nvGraphicFramePr>
        <p:xfrm>
          <a:off x="1153651" y="600378"/>
          <a:ext cx="9614049" cy="5549296"/>
        </p:xfrm>
        <a:graphic>
          <a:graphicData uri="http://schemas.openxmlformats.org/drawingml/2006/table">
            <a:tbl>
              <a:tblPr firstRow="1" firstCol="1" bandRow="1"/>
              <a:tblGrid>
                <a:gridCol w="4631230">
                  <a:extLst>
                    <a:ext uri="{9D8B030D-6E8A-4147-A177-3AD203B41FA5}">
                      <a16:colId xmlns:a16="http://schemas.microsoft.com/office/drawing/2014/main" val="2705324887"/>
                    </a:ext>
                  </a:extLst>
                </a:gridCol>
                <a:gridCol w="971338">
                  <a:extLst>
                    <a:ext uri="{9D8B030D-6E8A-4147-A177-3AD203B41FA5}">
                      <a16:colId xmlns:a16="http://schemas.microsoft.com/office/drawing/2014/main" val="1827466383"/>
                    </a:ext>
                  </a:extLst>
                </a:gridCol>
                <a:gridCol w="628686">
                  <a:extLst>
                    <a:ext uri="{9D8B030D-6E8A-4147-A177-3AD203B41FA5}">
                      <a16:colId xmlns:a16="http://schemas.microsoft.com/office/drawing/2014/main" val="2934279934"/>
                    </a:ext>
                  </a:extLst>
                </a:gridCol>
                <a:gridCol w="738932">
                  <a:extLst>
                    <a:ext uri="{9D8B030D-6E8A-4147-A177-3AD203B41FA5}">
                      <a16:colId xmlns:a16="http://schemas.microsoft.com/office/drawing/2014/main" val="3068384552"/>
                    </a:ext>
                  </a:extLst>
                </a:gridCol>
                <a:gridCol w="565125">
                  <a:extLst>
                    <a:ext uri="{9D8B030D-6E8A-4147-A177-3AD203B41FA5}">
                      <a16:colId xmlns:a16="http://schemas.microsoft.com/office/drawing/2014/main" val="1598487030"/>
                    </a:ext>
                  </a:extLst>
                </a:gridCol>
                <a:gridCol w="976302">
                  <a:extLst>
                    <a:ext uri="{9D8B030D-6E8A-4147-A177-3AD203B41FA5}">
                      <a16:colId xmlns:a16="http://schemas.microsoft.com/office/drawing/2014/main" val="3875336712"/>
                    </a:ext>
                  </a:extLst>
                </a:gridCol>
                <a:gridCol w="1102436">
                  <a:extLst>
                    <a:ext uri="{9D8B030D-6E8A-4147-A177-3AD203B41FA5}">
                      <a16:colId xmlns:a16="http://schemas.microsoft.com/office/drawing/2014/main" val="2937981525"/>
                    </a:ext>
                  </a:extLst>
                </a:gridCol>
              </a:tblGrid>
              <a:tr h="143200">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4: Sürdürülebilir Kalkınma Amaçlarına Yönelik Faaliyetleri Geliştirmek</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514856219"/>
                  </a:ext>
                </a:extLst>
              </a:tr>
              <a:tr h="222536">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2 (Hedef 4.2: Sürdürülebilirlik Kalkınma Amaçlarına Katkıda Bulunan Araştırmaları Artırmak)</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597412943"/>
                  </a:ext>
                </a:extLst>
              </a:tr>
              <a:tr h="107374">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2 Performansı</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100,00 %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316424345"/>
                  </a:ext>
                </a:extLst>
              </a:tr>
              <a:tr h="107374">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20677347"/>
                  </a:ext>
                </a:extLst>
              </a:tr>
              <a:tr h="222536">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1792991609"/>
                  </a:ext>
                </a:extLst>
              </a:tr>
              <a:tr h="331448">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4.2.1. BM Sürdürülebilirlik Hedefleriyle İlişkilendirilen Lisansüstü Tez Oranı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1,38</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2,260,00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138637182"/>
                  </a:ext>
                </a:extLst>
              </a:tr>
              <a:tr h="320874">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4.2.2. BM Sürdürülebilirlik Hedefleriyle İlişkilendirilen Yayın Oranı (*)</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0,22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598,55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004757400"/>
                  </a:ext>
                </a:extLst>
              </a:tr>
              <a:tr h="247829">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4.2.3. BM Sürdürülebilirlik Hedefleriyle İlişkilendirilen Proje Oranı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0,15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0,17</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0,43</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429688205"/>
                  </a:ext>
                </a:extLst>
              </a:tr>
              <a:tr h="3593582">
                <a:tc>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%1000,00 performansla ulaşıldığı görülmektedir. Gerçekleşme döneminde ilgili hedefe ilişkin göstergelerde hedef değerlerin önemli ölçüde aşıldığı görülmektedir. Performans göstergeleri incelendiğinde, sürdürülebilir kalkınma amaçlarına katkı sağlayan araştırma faaliyetlerinde belirgin artış sağlandığı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BM Sürdürülebilir Kalkınma Hedefleri ile ilişkilendirilen lisansüstü tez oranı, yayın oranı ve proje oranı göstergelerinde hedef değerlerin oldukça üzerinde gerçekleşmeler kaydedilmiştir. Bu durum, sürdürülebilirlik odaklı araştırma yaklaşımının kurumsal araştırma ekosistemine entegre edildiğini ve akademik çalışmaların küresel sürdürülebilirlik gündemiyle uyumlu şekilde geliştiğini göstermektedir.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Bununla birlikte, BM Sürdürülebilir Kalkınma Hedefleriyle ilişkilendirilen proje oranı (PG 4.2.3) göstergesinde 2025-2029 Stratejik Planında hesaplama hatasından kaynaklı sorunlar tespit edilmiş, ilgili gösterge Stratejik Planın güncellenmiş versiyonunda revize edilerek düzeltilmiştir. Yapılan düzenleme ile birlikte gelecek izleme-değerlendirme dönemlerinde daha gerçekçi ve doğru performans sonuçları elde edilmesi beklenmektedir.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dönemde sürdürülebilirlik temalı tez, yayın ve projelerin artırılmasına yönelik teşvik mekanizmalarının sürdürülmesi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4" marR="26244" marT="0" marB="0"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813514989"/>
                  </a:ext>
                </a:extLst>
              </a:tr>
            </a:tbl>
          </a:graphicData>
        </a:graphic>
      </p:graphicFrame>
      <p:sp>
        <p:nvSpPr>
          <p:cNvPr id="3" name="Metin kutusu 2">
            <a:extLst>
              <a:ext uri="{FF2B5EF4-FFF2-40B4-BE49-F238E27FC236}">
                <a16:creationId xmlns:a16="http://schemas.microsoft.com/office/drawing/2014/main" id="{AF1FD419-232F-0996-90CB-FF1945E1EA21}"/>
              </a:ext>
            </a:extLst>
          </p:cNvPr>
          <p:cNvSpPr txBox="1"/>
          <p:nvPr/>
        </p:nvSpPr>
        <p:spPr>
          <a:xfrm>
            <a:off x="1039818" y="37912"/>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2654238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FD23856-7F30-9D7A-C63E-4C7A88F2772F}"/>
            </a:ext>
          </a:extLst>
        </p:cNvPr>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8436D1B4-20D5-68F7-732E-BB5687433181}"/>
              </a:ext>
            </a:extLst>
          </p:cNvPr>
          <p:cNvGraphicFramePr>
            <a:graphicFrameLocks noGrp="1"/>
          </p:cNvGraphicFramePr>
          <p:nvPr>
            <p:extLst>
              <p:ext uri="{D42A27DB-BD31-4B8C-83A1-F6EECF244321}">
                <p14:modId xmlns:p14="http://schemas.microsoft.com/office/powerpoint/2010/main" val="2019043604"/>
              </p:ext>
            </p:extLst>
          </p:nvPr>
        </p:nvGraphicFramePr>
        <p:xfrm>
          <a:off x="494671" y="1076134"/>
          <a:ext cx="10990877" cy="5386635"/>
        </p:xfrm>
        <a:graphic>
          <a:graphicData uri="http://schemas.openxmlformats.org/drawingml/2006/table">
            <a:tbl>
              <a:tblPr firstRow="1" firstCol="1" bandRow="1"/>
              <a:tblGrid>
                <a:gridCol w="5294470">
                  <a:extLst>
                    <a:ext uri="{9D8B030D-6E8A-4147-A177-3AD203B41FA5}">
                      <a16:colId xmlns:a16="http://schemas.microsoft.com/office/drawing/2014/main" val="3148842374"/>
                    </a:ext>
                  </a:extLst>
                </a:gridCol>
                <a:gridCol w="1110442">
                  <a:extLst>
                    <a:ext uri="{9D8B030D-6E8A-4147-A177-3AD203B41FA5}">
                      <a16:colId xmlns:a16="http://schemas.microsoft.com/office/drawing/2014/main" val="2299551645"/>
                    </a:ext>
                  </a:extLst>
                </a:gridCol>
                <a:gridCol w="718722">
                  <a:extLst>
                    <a:ext uri="{9D8B030D-6E8A-4147-A177-3AD203B41FA5}">
                      <a16:colId xmlns:a16="http://schemas.microsoft.com/office/drawing/2014/main" val="1160477739"/>
                    </a:ext>
                  </a:extLst>
                </a:gridCol>
                <a:gridCol w="844755">
                  <a:extLst>
                    <a:ext uri="{9D8B030D-6E8A-4147-A177-3AD203B41FA5}">
                      <a16:colId xmlns:a16="http://schemas.microsoft.com/office/drawing/2014/main" val="2456450643"/>
                    </a:ext>
                  </a:extLst>
                </a:gridCol>
                <a:gridCol w="646054">
                  <a:extLst>
                    <a:ext uri="{9D8B030D-6E8A-4147-A177-3AD203B41FA5}">
                      <a16:colId xmlns:a16="http://schemas.microsoft.com/office/drawing/2014/main" val="1473488654"/>
                    </a:ext>
                  </a:extLst>
                </a:gridCol>
                <a:gridCol w="1116118">
                  <a:extLst>
                    <a:ext uri="{9D8B030D-6E8A-4147-A177-3AD203B41FA5}">
                      <a16:colId xmlns:a16="http://schemas.microsoft.com/office/drawing/2014/main" val="3349320373"/>
                    </a:ext>
                  </a:extLst>
                </a:gridCol>
                <a:gridCol w="1260316">
                  <a:extLst>
                    <a:ext uri="{9D8B030D-6E8A-4147-A177-3AD203B41FA5}">
                      <a16:colId xmlns:a16="http://schemas.microsoft.com/office/drawing/2014/main" val="1442404736"/>
                    </a:ext>
                  </a:extLst>
                </a:gridCol>
              </a:tblGrid>
              <a:tr h="224500">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4: Sürdürülebilir Kalkınma Amaçlarına Yönelik Faaliyetleri Geliştirmek</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852075717"/>
                  </a:ext>
                </a:extLst>
              </a:tr>
              <a:tr h="287294">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4 (Hedef 4.4: </a:t>
                      </a:r>
                      <a:r>
                        <a:rPr lang="tr-TR" sz="900">
                          <a:solidFill>
                            <a:srgbClr val="FFFFFF"/>
                          </a:solidFill>
                          <a:effectLst/>
                          <a:latin typeface="Bahnschrift" panose="020B0502040204020203" pitchFamily="34" charset="0"/>
                          <a:ea typeface="Times New Roman" panose="02020603050405020304" pitchFamily="18" charset="0"/>
                          <a:cs typeface="Times New Roman" panose="02020603050405020304" pitchFamily="18" charset="0"/>
                        </a:rPr>
                        <a:t> </a:t>
                      </a: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Sürdürülebilirlik Kalkınma Amaçlarına Katkıda Bulunan Eğitim-Öğretim ve Öğrenme Faaliyetlerini Artırmak)</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956233748"/>
                  </a:ext>
                </a:extLst>
              </a:tr>
              <a:tr h="139083">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4 Performansı</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100,00 %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805087363"/>
                  </a:ext>
                </a:extLst>
              </a:tr>
              <a:tr h="139083">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989794690"/>
                  </a:ext>
                </a:extLst>
              </a:tr>
              <a:tr h="285367">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1411166102"/>
                  </a:ext>
                </a:extLst>
              </a:tr>
              <a:tr h="359436">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PG4.4.1. BM Sürdürülebilirlik Hedefleriyle İlişkilendirilen Ders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280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2.850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472487365"/>
                  </a:ext>
                </a:extLst>
              </a:tr>
              <a:tr h="409693">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PG4.4.2. BM Sürdürülebilirlik Hedefleriyle İlişkilendirilen Öğrencilere, Personele ve Topluma Yönelik Etkinlik (Seminer, Webinar, Çalıştay)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390,91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221120985"/>
                  </a:ext>
                </a:extLst>
              </a:tr>
              <a:tr h="3505848">
                <a:tc>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Hedef 4.4 kapsamında sürdürülebilir kalkınma amaçlarına katkı sağlayan eğitim-öğretim ve öğrenme faaliyetlerinin artırılmasına yönelik göstergeler birlikte değerlendirildiğinde, hedef kartı genel performansının %100 düzeyinde gerçekleştiği 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BM Sürdürülebilir Kalkınma Hedefleriyle ilişkilendirilen ders sayısı göstergesinde hedef değerin önemli ölçüde aşıldığı, sürdürülebilirlik temalarının müfredat içerisine yaygın ve sistematik biçimde entegre edildiği anlaşılmaktadır. Bu durum, öğrencilerin sürdürülebilirlik farkındalığının artırılması ve eğitim programlarının küresel önceliklerle uyumlaştırılması açısından olumlu bir gelişme olarak değerlendirilmektedir.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Diğer taraftan, sürdürülebilir kalkınma amaçlarıyla ilişkilendirilen öğrencilere, personele ve topluma yönelik etkinlik sayısında da hedefin oldukça üzerinde bir gerçekleşme sağlanmıştır. Düzenlenen seminer, webinar ve çalıştayların sayısındaki artış; kurumsal sürdürülebilirlik bilincinin yaygınlaştırılması, toplumsal katkı boyutunun güçlendirilmesi ve yaşam boyu öğrenme yaklaşımının desteklenmesi açısından önemli katkı sunmuştur.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Genel olarak değerlendirildiğinde, sürdürülebilir kalkınma odaklı eğitim-öğretim faaliyetlerinin nicelik ve nitelik bakımından gelişim gösterdiği, ilgili hedefe yönelik kurumsal farkındalık ve uygulama kapasitesinin güçlendiği sonucuna ulaşılmıştır. Önümüzdeki dönemlerde ders içeriklerinin çeşitlendirilmesi ve etkinliklerin sürekliliğinin sağlanması ile performansın sürdürülebilir biçimde artırılması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22" marR="25022" marT="0" marB="0"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010547731"/>
                  </a:ext>
                </a:extLst>
              </a:tr>
            </a:tbl>
          </a:graphicData>
        </a:graphic>
      </p:graphicFrame>
      <p:sp>
        <p:nvSpPr>
          <p:cNvPr id="3" name="Metin kutusu 2">
            <a:extLst>
              <a:ext uri="{FF2B5EF4-FFF2-40B4-BE49-F238E27FC236}">
                <a16:creationId xmlns:a16="http://schemas.microsoft.com/office/drawing/2014/main" id="{D000C16C-7692-569B-2BE2-B6F93312324C}"/>
              </a:ext>
            </a:extLst>
          </p:cNvPr>
          <p:cNvSpPr txBox="1"/>
          <p:nvPr/>
        </p:nvSpPr>
        <p:spPr>
          <a:xfrm>
            <a:off x="494671" y="642746"/>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323311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76B57F-FB9F-35A0-8E81-495C6023CADD}"/>
            </a:ext>
          </a:extLst>
        </p:cNvPr>
        <p:cNvGrpSpPr/>
        <p:nvPr/>
      </p:nvGrpSpPr>
      <p:grpSpPr>
        <a:xfrm>
          <a:off x="0" y="0"/>
          <a:ext cx="0" cy="0"/>
          <a:chOff x="0" y="0"/>
          <a:chExt cx="0" cy="0"/>
        </a:xfrm>
      </p:grpSpPr>
      <p:sp>
        <p:nvSpPr>
          <p:cNvPr id="4" name="Metin kutusu 3">
            <a:extLst>
              <a:ext uri="{FF2B5EF4-FFF2-40B4-BE49-F238E27FC236}">
                <a16:creationId xmlns:a16="http://schemas.microsoft.com/office/drawing/2014/main" id="{2DA70361-632C-9BCE-C44A-1A7B3B374701}"/>
              </a:ext>
            </a:extLst>
          </p:cNvPr>
          <p:cNvSpPr txBox="1"/>
          <p:nvPr/>
        </p:nvSpPr>
        <p:spPr>
          <a:xfrm>
            <a:off x="1279376" y="2217441"/>
            <a:ext cx="10001073" cy="2800767"/>
          </a:xfrm>
          <a:prstGeom prst="rect">
            <a:avLst/>
          </a:prstGeom>
          <a:noFill/>
        </p:spPr>
        <p:txBody>
          <a:bodyPr wrap="square">
            <a:spAutoFit/>
          </a:bodyPr>
          <a:lstStyle/>
          <a:p>
            <a:pPr algn="ctr"/>
            <a:r>
              <a:rPr lang="tr-TR" sz="4400" b="1" dirty="0">
                <a:solidFill>
                  <a:srgbClr val="192E5A"/>
                </a:solidFill>
              </a:rPr>
              <a:t>2025-2029 Stratejik Plan Hedef Kartları 2025 Yılı Gerçekleşme Verileri Kapsamında Hedeflenen Değere Kısmen Başarıyla Ulaşılan Hedef Kartları </a:t>
            </a:r>
          </a:p>
        </p:txBody>
      </p:sp>
    </p:spTree>
    <p:extLst>
      <p:ext uri="{BB962C8B-B14F-4D97-AF65-F5344CB8AC3E}">
        <p14:creationId xmlns:p14="http://schemas.microsoft.com/office/powerpoint/2010/main" val="3608158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F22C272-177D-461D-3DA1-A229E4F3D585}"/>
            </a:ext>
          </a:extLst>
        </p:cNvPr>
        <p:cNvGrpSpPr/>
        <p:nvPr/>
      </p:nvGrpSpPr>
      <p:grpSpPr>
        <a:xfrm>
          <a:off x="0" y="0"/>
          <a:ext cx="0" cy="0"/>
          <a:chOff x="0" y="0"/>
          <a:chExt cx="0" cy="0"/>
        </a:xfrm>
      </p:grpSpPr>
      <p:graphicFrame>
        <p:nvGraphicFramePr>
          <p:cNvPr id="5" name="Tablo 4">
            <a:extLst>
              <a:ext uri="{FF2B5EF4-FFF2-40B4-BE49-F238E27FC236}">
                <a16:creationId xmlns:a16="http://schemas.microsoft.com/office/drawing/2014/main" id="{AFBB5C6B-A9ED-3EE4-51B9-7585C65EC48A}"/>
              </a:ext>
            </a:extLst>
          </p:cNvPr>
          <p:cNvGraphicFramePr>
            <a:graphicFrameLocks noGrp="1"/>
          </p:cNvGraphicFramePr>
          <p:nvPr>
            <p:extLst>
              <p:ext uri="{D42A27DB-BD31-4B8C-83A1-F6EECF244321}">
                <p14:modId xmlns:p14="http://schemas.microsoft.com/office/powerpoint/2010/main" val="2524743758"/>
              </p:ext>
            </p:extLst>
          </p:nvPr>
        </p:nvGraphicFramePr>
        <p:xfrm>
          <a:off x="340061" y="838418"/>
          <a:ext cx="10521643" cy="5356474"/>
        </p:xfrm>
        <a:graphic>
          <a:graphicData uri="http://schemas.openxmlformats.org/drawingml/2006/table">
            <a:tbl>
              <a:tblPr firstRow="1" firstCol="1" bandRow="1"/>
              <a:tblGrid>
                <a:gridCol w="5068432">
                  <a:extLst>
                    <a:ext uri="{9D8B030D-6E8A-4147-A177-3AD203B41FA5}">
                      <a16:colId xmlns:a16="http://schemas.microsoft.com/office/drawing/2014/main" val="409875104"/>
                    </a:ext>
                  </a:extLst>
                </a:gridCol>
                <a:gridCol w="1063032">
                  <a:extLst>
                    <a:ext uri="{9D8B030D-6E8A-4147-A177-3AD203B41FA5}">
                      <a16:colId xmlns:a16="http://schemas.microsoft.com/office/drawing/2014/main" val="2706897442"/>
                    </a:ext>
                  </a:extLst>
                </a:gridCol>
                <a:gridCol w="688037">
                  <a:extLst>
                    <a:ext uri="{9D8B030D-6E8A-4147-A177-3AD203B41FA5}">
                      <a16:colId xmlns:a16="http://schemas.microsoft.com/office/drawing/2014/main" val="1882700377"/>
                    </a:ext>
                  </a:extLst>
                </a:gridCol>
                <a:gridCol w="808690">
                  <a:extLst>
                    <a:ext uri="{9D8B030D-6E8A-4147-A177-3AD203B41FA5}">
                      <a16:colId xmlns:a16="http://schemas.microsoft.com/office/drawing/2014/main" val="1923204995"/>
                    </a:ext>
                  </a:extLst>
                </a:gridCol>
                <a:gridCol w="618472">
                  <a:extLst>
                    <a:ext uri="{9D8B030D-6E8A-4147-A177-3AD203B41FA5}">
                      <a16:colId xmlns:a16="http://schemas.microsoft.com/office/drawing/2014/main" val="1934754499"/>
                    </a:ext>
                  </a:extLst>
                </a:gridCol>
                <a:gridCol w="1068468">
                  <a:extLst>
                    <a:ext uri="{9D8B030D-6E8A-4147-A177-3AD203B41FA5}">
                      <a16:colId xmlns:a16="http://schemas.microsoft.com/office/drawing/2014/main" val="841915552"/>
                    </a:ext>
                  </a:extLst>
                </a:gridCol>
                <a:gridCol w="1206512">
                  <a:extLst>
                    <a:ext uri="{9D8B030D-6E8A-4147-A177-3AD203B41FA5}">
                      <a16:colId xmlns:a16="http://schemas.microsoft.com/office/drawing/2014/main" val="3969544436"/>
                    </a:ext>
                  </a:extLst>
                </a:gridCol>
              </a:tblGrid>
              <a:tr h="138392">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1: </a:t>
                      </a:r>
                      <a:r>
                        <a:rPr lang="tr-TR" sz="900" b="1">
                          <a:solidFill>
                            <a:srgbClr val="FFFFFF"/>
                          </a:solidFill>
                          <a:effectLst/>
                          <a:latin typeface="Bahnschrift" panose="020B0502040204020203" pitchFamily="34" charset="0"/>
                          <a:ea typeface="Times New Roman" panose="02020603050405020304" pitchFamily="18" charset="0"/>
                          <a:cs typeface="Times New Roman" panose="02020603050405020304" pitchFamily="18" charset="0"/>
                        </a:rPr>
                        <a:t> </a:t>
                      </a: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Eğitim – Öğretimin Kalitesini Artırmak ve Sürdürülebilirliğini Sağlamak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679663029"/>
                  </a:ext>
                </a:extLst>
              </a:tr>
              <a:tr h="144667">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3</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3 (Hedef 1.3: Eğitim ve Öğretimde Uluslararasılaşmayı Artırmak)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933387142"/>
                  </a:ext>
                </a:extLst>
              </a:tr>
              <a:tr h="138392">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3 Performansı</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75,00 %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66891081"/>
                  </a:ext>
                </a:extLst>
              </a:tr>
              <a:tr h="138392">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699714479"/>
                  </a:ext>
                </a:extLst>
              </a:tr>
              <a:tr h="285867">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3398146053"/>
                  </a:ext>
                </a:extLst>
              </a:tr>
              <a:tr h="237568">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1.3.1. Üniversite Programlarından Birine Kayıtlı Yabancı Uyruklu Öğrenci Sayısı (*)</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-66,67</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229974040"/>
                  </a:ext>
                </a:extLst>
              </a:tr>
              <a:tr h="522456">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1.3.2. Uluslararası Değişim Programları İle Gelen/Giden Öğrenci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074976117"/>
                  </a:ext>
                </a:extLst>
              </a:tr>
              <a:tr h="274320">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PG1.3.3. Yabancı Dilde Eğitim Veren Program Sayısı (*)</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468798227"/>
                  </a:ext>
                </a:extLst>
              </a:tr>
              <a:tr h="329700">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PG1.3.4. Uluslararası Değişim Programları İle Öğretim Elemanları Tarafından Gerçekleştirilen Gelen/Giden Yönlü Hareketlilik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721057647"/>
                  </a:ext>
                </a:extLst>
              </a:tr>
              <a:tr h="3062069">
                <a:tc>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%75,00 performansla ulaşıldığı görülmektedir. Performans göstergeleri incelendiğinde, uluslararasılaşma faaliyetlerine ilişkin bazı göstergelerde hedef değerlerin aşıldığı, bazı göstergelerde ise hedeflerin altında kalındığı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Uluslararası değişim programları ile gelen/giden öğrenci sayısı ile öğretim elemanları tarafından gerçekleştirilen hareketlilik sayısı göstergelerinde hedeflerin üzerinde gerçekleşmeler kaydedilmiştir. Bu durum, üniversitenin uluslararası değişim programlarına katılımının ve akademik hareketlilik faaliyetlerinin güçlendiğini göstermektedir. Ayrıca yabancı dilde eğitim veren program sayısında hedeflenen değere ulaşıldığı 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Bununla birlikte, üniversite programlarına kayıtlı yabancı uyruklu öğrenci sayısı göstergesinin hedef değerinin altında kaldığı tespit edilmiştir. Bu durumun; uluslararası öğrenci temin süreçlerinde yaşanan rekabet koşulları, tanıtım faaliyetlerinin sınırlılığı ve küresel hareketlilik dinamiklerinden kaynaklanabileceği değerlendirilmektedir.</a:t>
                      </a:r>
                      <a:endParaRPr lang="tr-TR" sz="900" dirty="0">
                        <a:solidFill>
                          <a:schemeClr val="tx1"/>
                        </a:solidFill>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dönemde uluslararası tanıtım faaliyetlerinin artırılması, ikili iş birliklerinin geliştirilmesi, uluslararası öğrencilere yönelik destek mekanizmalarının güçlendirilmesi ve değişim programlarının yaygınlaştırılması suretiyle eğitim-öğretimde uluslararasılaşma düzeyinin artırılmasına yönelik çalışmaların sürdürüleceği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157" marR="2515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263253603"/>
                  </a:ext>
                </a:extLst>
              </a:tr>
            </a:tbl>
          </a:graphicData>
        </a:graphic>
      </p:graphicFrame>
    </p:spTree>
    <p:extLst>
      <p:ext uri="{BB962C8B-B14F-4D97-AF65-F5344CB8AC3E}">
        <p14:creationId xmlns:p14="http://schemas.microsoft.com/office/powerpoint/2010/main" val="1945587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1305EEA-833C-8FD8-3AE2-3158BE5CF70C}"/>
            </a:ext>
          </a:extLst>
        </p:cNvPr>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97932441-0A22-57E9-6064-33A5D5B1E9F1}"/>
              </a:ext>
            </a:extLst>
          </p:cNvPr>
          <p:cNvGraphicFramePr>
            <a:graphicFrameLocks noGrp="1"/>
          </p:cNvGraphicFramePr>
          <p:nvPr>
            <p:extLst>
              <p:ext uri="{D42A27DB-BD31-4B8C-83A1-F6EECF244321}">
                <p14:modId xmlns:p14="http://schemas.microsoft.com/office/powerpoint/2010/main" val="8182366"/>
              </p:ext>
            </p:extLst>
          </p:nvPr>
        </p:nvGraphicFramePr>
        <p:xfrm>
          <a:off x="1081785" y="863514"/>
          <a:ext cx="10181571" cy="5268587"/>
        </p:xfrm>
        <a:graphic>
          <a:graphicData uri="http://schemas.openxmlformats.org/drawingml/2006/table">
            <a:tbl>
              <a:tblPr firstRow="1" firstCol="1" bandRow="1"/>
              <a:tblGrid>
                <a:gridCol w="4904617">
                  <a:extLst>
                    <a:ext uri="{9D8B030D-6E8A-4147-A177-3AD203B41FA5}">
                      <a16:colId xmlns:a16="http://schemas.microsoft.com/office/drawing/2014/main" val="1145134026"/>
                    </a:ext>
                  </a:extLst>
                </a:gridCol>
                <a:gridCol w="1028676">
                  <a:extLst>
                    <a:ext uri="{9D8B030D-6E8A-4147-A177-3AD203B41FA5}">
                      <a16:colId xmlns:a16="http://schemas.microsoft.com/office/drawing/2014/main" val="1803824208"/>
                    </a:ext>
                  </a:extLst>
                </a:gridCol>
                <a:gridCol w="665798">
                  <a:extLst>
                    <a:ext uri="{9D8B030D-6E8A-4147-A177-3AD203B41FA5}">
                      <a16:colId xmlns:a16="http://schemas.microsoft.com/office/drawing/2014/main" val="3141786670"/>
                    </a:ext>
                  </a:extLst>
                </a:gridCol>
                <a:gridCol w="782550">
                  <a:extLst>
                    <a:ext uri="{9D8B030D-6E8A-4147-A177-3AD203B41FA5}">
                      <a16:colId xmlns:a16="http://schemas.microsoft.com/office/drawing/2014/main" val="3868994573"/>
                    </a:ext>
                  </a:extLst>
                </a:gridCol>
                <a:gridCol w="598481">
                  <a:extLst>
                    <a:ext uri="{9D8B030D-6E8A-4147-A177-3AD203B41FA5}">
                      <a16:colId xmlns:a16="http://schemas.microsoft.com/office/drawing/2014/main" val="3541387764"/>
                    </a:ext>
                  </a:extLst>
                </a:gridCol>
                <a:gridCol w="1033935">
                  <a:extLst>
                    <a:ext uri="{9D8B030D-6E8A-4147-A177-3AD203B41FA5}">
                      <a16:colId xmlns:a16="http://schemas.microsoft.com/office/drawing/2014/main" val="2493437180"/>
                    </a:ext>
                  </a:extLst>
                </a:gridCol>
                <a:gridCol w="1167514">
                  <a:extLst>
                    <a:ext uri="{9D8B030D-6E8A-4147-A177-3AD203B41FA5}">
                      <a16:colId xmlns:a16="http://schemas.microsoft.com/office/drawing/2014/main" val="2046529155"/>
                    </a:ext>
                  </a:extLst>
                </a:gridCol>
              </a:tblGrid>
              <a:tr h="192272">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1: </a:t>
                      </a:r>
                      <a:r>
                        <a:rPr lang="tr-TR" sz="900" b="1">
                          <a:solidFill>
                            <a:srgbClr val="FFFFFF"/>
                          </a:solidFill>
                          <a:effectLst/>
                          <a:latin typeface="Bahnschrift" panose="020B0502040204020203" pitchFamily="34" charset="0"/>
                          <a:ea typeface="Times New Roman" panose="02020603050405020304" pitchFamily="18" charset="0"/>
                          <a:cs typeface="Times New Roman" panose="02020603050405020304" pitchFamily="18" charset="0"/>
                        </a:rPr>
                        <a:t> </a:t>
                      </a: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Eğitim – Öğretimin Kalitesini Artırmak ve Sürdürülebilirliğini Sağlamak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059793624"/>
                  </a:ext>
                </a:extLst>
              </a:tr>
              <a:tr h="158944">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4</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4 (Hedef 1.4: Eğitim-Öğretimin Fiziki Ve Donanım Altyapısını Geliştirmek)</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582416821"/>
                  </a:ext>
                </a:extLst>
              </a:tr>
              <a:tr h="92144">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4 Performansı</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80,00 %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503193977"/>
                  </a:ext>
                </a:extLst>
              </a:tr>
              <a:tr h="92144">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862214659"/>
                  </a:ext>
                </a:extLst>
              </a:tr>
              <a:tr h="231793">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1021429383"/>
                  </a:ext>
                </a:extLst>
              </a:tr>
              <a:tr h="225924">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PG1.4.1. Öğrenci Başına Düşen Derslik Alanı (m²)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0,94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0,95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641447822"/>
                  </a:ext>
                </a:extLst>
              </a:tr>
              <a:tr h="239282">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PG1.4.2. Öğrenci Başına Düşen Öğrenci Laboratuvar Alanı (m²)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0,27</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801796725"/>
                  </a:ext>
                </a:extLst>
              </a:tr>
              <a:tr h="239282">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PG1.4.3. Kütüphanede Bulunan Öğrenci Başına Düşen Basılı ve Elektronik Kaynak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47,55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48,24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49,82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328,99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524022942"/>
                  </a:ext>
                </a:extLst>
              </a:tr>
              <a:tr h="264920">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PG1.4.4. Kablosuz İç ve Dış Ortam Erişim Noktası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163,64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722327286"/>
                  </a:ext>
                </a:extLst>
              </a:tr>
              <a:tr h="230736">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PG1.4.5. Ortak Kullanımdaki Bilgisayar Başına Öğrenci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16,16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1.350,00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5598608"/>
                  </a:ext>
                </a:extLst>
              </a:tr>
              <a:tr h="2829880">
                <a:tc>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%80,00 performansla ulaşıldığı görülmektedir. Performans göstergeleri incelendiğinde, eğitim-öğretimin fiziki ve donanım altyapısını geliştirmeye yönelik göstergelerin büyük bölümünde hedef değerlerin aşıldığı, bir göstergede ise hedefin altında kalındığı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Öğrenci başına düşen derslik alanı, kütüphane kaynak sayısı, kablosuz erişim noktası sayısı ile ortak kullanımdaki bilgisayar başına düşen öğrenci sayısı göstergelerinde hedeflerin üzerinde gerçekleşmeler sağlanmıştır. Bu durum, eğitim altyapısının güçlendirilmesine, dijital ve fiziksel öğrenme ortamlarının iyileştirilmesine yönelik yatırımların planlı şekilde sürdürüldüğünü göstermektedir.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Buna karşılık, öğrenci başına düşen laboratuvar alanı göstergesinin hedef değerinin altında kaldığı görülmektedir. Söz konusu sapmanın; mevcut fiziki kapasitenin sınırlılığı, yeni laboratuvar alanlarının oluşturulmasına yönelik süreçlerin devam etmesi ve öğrenci sayısındaki artıştan kaynaklandığı değerlendirilmektedir.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2026 Yılı Yatırım Programı kapsamında yer alan 2.000 m² büyüklüğündeki laboratuvar binasının hayata geçirilmesiyle birlikte, önümüzdeki dönemde laboratuvar altyapısının geliştirilmesine yönelik fiziki alan artışı, donanım temini ve yatırım çalışmalarının sürdürülmesi; bununla eş zamanlı olarak eğitim-öğretim altyapısının bütüncül bir yaklaşımla güçlendirilmesine yönelik faaliyetlerin devam ettirilmesi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5059" marR="25059"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563033686"/>
                  </a:ext>
                </a:extLst>
              </a:tr>
            </a:tbl>
          </a:graphicData>
        </a:graphic>
      </p:graphicFrame>
      <p:sp>
        <p:nvSpPr>
          <p:cNvPr id="5" name="Metin kutusu 4">
            <a:extLst>
              <a:ext uri="{FF2B5EF4-FFF2-40B4-BE49-F238E27FC236}">
                <a16:creationId xmlns:a16="http://schemas.microsoft.com/office/drawing/2014/main" id="{BCA6A8FF-F07B-C753-640E-393A35A8D2EA}"/>
              </a:ext>
            </a:extLst>
          </p:cNvPr>
          <p:cNvSpPr txBox="1"/>
          <p:nvPr/>
        </p:nvSpPr>
        <p:spPr>
          <a:xfrm>
            <a:off x="1081785" y="323883"/>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3422811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7D53630-F991-1082-8B29-948AB18D3E2C}"/>
            </a:ext>
          </a:extLst>
        </p:cNvPr>
        <p:cNvGrpSpPr/>
        <p:nvPr/>
      </p:nvGrpSpPr>
      <p:grpSpPr>
        <a:xfrm>
          <a:off x="0" y="0"/>
          <a:ext cx="0" cy="0"/>
          <a:chOff x="0" y="0"/>
          <a:chExt cx="0" cy="0"/>
        </a:xfrm>
      </p:grpSpPr>
      <p:sp>
        <p:nvSpPr>
          <p:cNvPr id="3" name="Metin kutusu 2">
            <a:extLst>
              <a:ext uri="{FF2B5EF4-FFF2-40B4-BE49-F238E27FC236}">
                <a16:creationId xmlns:a16="http://schemas.microsoft.com/office/drawing/2014/main" id="{5C137F35-054E-3065-1A80-6426FFB61152}"/>
              </a:ext>
            </a:extLst>
          </p:cNvPr>
          <p:cNvSpPr txBox="1"/>
          <p:nvPr/>
        </p:nvSpPr>
        <p:spPr>
          <a:xfrm>
            <a:off x="366484" y="731275"/>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graphicFrame>
        <p:nvGraphicFramePr>
          <p:cNvPr id="7" name="Tablo 6">
            <a:extLst>
              <a:ext uri="{FF2B5EF4-FFF2-40B4-BE49-F238E27FC236}">
                <a16:creationId xmlns:a16="http://schemas.microsoft.com/office/drawing/2014/main" id="{EFCC8A72-190E-3D0F-0B9D-ADB9D5E678AE}"/>
              </a:ext>
            </a:extLst>
          </p:cNvPr>
          <p:cNvGraphicFramePr>
            <a:graphicFrameLocks noGrp="1"/>
          </p:cNvGraphicFramePr>
          <p:nvPr>
            <p:extLst>
              <p:ext uri="{D42A27DB-BD31-4B8C-83A1-F6EECF244321}">
                <p14:modId xmlns:p14="http://schemas.microsoft.com/office/powerpoint/2010/main" val="3354220553"/>
              </p:ext>
            </p:extLst>
          </p:nvPr>
        </p:nvGraphicFramePr>
        <p:xfrm>
          <a:off x="366483" y="1209506"/>
          <a:ext cx="11076335" cy="5285298"/>
        </p:xfrm>
        <a:graphic>
          <a:graphicData uri="http://schemas.openxmlformats.org/drawingml/2006/table">
            <a:tbl>
              <a:tblPr firstRow="1" firstCol="1" bandRow="1"/>
              <a:tblGrid>
                <a:gridCol w="5335636">
                  <a:extLst>
                    <a:ext uri="{9D8B030D-6E8A-4147-A177-3AD203B41FA5}">
                      <a16:colId xmlns:a16="http://schemas.microsoft.com/office/drawing/2014/main" val="1373842330"/>
                    </a:ext>
                  </a:extLst>
                </a:gridCol>
                <a:gridCol w="1121364">
                  <a:extLst>
                    <a:ext uri="{9D8B030D-6E8A-4147-A177-3AD203B41FA5}">
                      <a16:colId xmlns:a16="http://schemas.microsoft.com/office/drawing/2014/main" val="644416265"/>
                    </a:ext>
                  </a:extLst>
                </a:gridCol>
                <a:gridCol w="722023">
                  <a:extLst>
                    <a:ext uri="{9D8B030D-6E8A-4147-A177-3AD203B41FA5}">
                      <a16:colId xmlns:a16="http://schemas.microsoft.com/office/drawing/2014/main" val="1134575420"/>
                    </a:ext>
                  </a:extLst>
                </a:gridCol>
                <a:gridCol w="851321">
                  <a:extLst>
                    <a:ext uri="{9D8B030D-6E8A-4147-A177-3AD203B41FA5}">
                      <a16:colId xmlns:a16="http://schemas.microsoft.com/office/drawing/2014/main" val="1119455438"/>
                    </a:ext>
                  </a:extLst>
                </a:gridCol>
                <a:gridCol w="651077">
                  <a:extLst>
                    <a:ext uri="{9D8B030D-6E8A-4147-A177-3AD203B41FA5}">
                      <a16:colId xmlns:a16="http://schemas.microsoft.com/office/drawing/2014/main" val="2242132926"/>
                    </a:ext>
                  </a:extLst>
                </a:gridCol>
                <a:gridCol w="1124797">
                  <a:extLst>
                    <a:ext uri="{9D8B030D-6E8A-4147-A177-3AD203B41FA5}">
                      <a16:colId xmlns:a16="http://schemas.microsoft.com/office/drawing/2014/main" val="795681705"/>
                    </a:ext>
                  </a:extLst>
                </a:gridCol>
                <a:gridCol w="1270117">
                  <a:extLst>
                    <a:ext uri="{9D8B030D-6E8A-4147-A177-3AD203B41FA5}">
                      <a16:colId xmlns:a16="http://schemas.microsoft.com/office/drawing/2014/main" val="1686688406"/>
                    </a:ext>
                  </a:extLst>
                </a:gridCol>
              </a:tblGrid>
              <a:tr h="168471">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2: Özgün Değer Katan Bilimsel Araştırmaların Niteliğini Ve Niceliğini Artırmak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754635371"/>
                  </a:ext>
                </a:extLst>
              </a:tr>
              <a:tr h="173152">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2</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2 : (Öğretim Elemanlarının Araştırmaya Yönelik Bilgi, Beceri Ve Yetkinliğini Artırmak)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623073934"/>
                  </a:ext>
                </a:extLst>
              </a:tr>
              <a:tr h="154748">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2 Performansı</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75,00%</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679109438"/>
                  </a:ext>
                </a:extLst>
              </a:tr>
              <a:tr h="154748">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977650155"/>
                  </a:ext>
                </a:extLst>
              </a:tr>
              <a:tr h="319654">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1221290744"/>
                  </a:ext>
                </a:extLst>
              </a:tr>
              <a:tr h="583185">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2.2.1. Proje Yazma, Araştırma Yönetimi, Makale Yazma, İş Birliği, Ortak Olma/Ortak Bulma, Fikri Mülkiyet Hakları, Lisanslama, Ticarileşme, Açık Erişim/Bilim, Araştırma Etiği, Girişimcilik Ve Yenilikçilik Vb. İle İlgili Düzenlenen/Gerçekleştirilen Etkinlik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58</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569859376"/>
                  </a:ext>
                </a:extLst>
              </a:tr>
              <a:tr h="510163">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2.2.2. Proje Yazma, Araştırma Yönetimi, Makale Yazma, İş Birliği, Ortak Olma/Ortak Bulma Fikri Mülkiyet Hakları, Lisanslama, Ticarileşme, Açık Erişim/Bilim, Araştırma Etiği, Girişimcilik Ve Yenilikçilik Vb. İle İlgili Düzenlenen/Gerçekleştirilen Etkinliklere Öğretim Elemanı Başına Katılım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0,21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-85,71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041121842"/>
                  </a:ext>
                </a:extLst>
              </a:tr>
              <a:tr h="290924">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2.2.3. Program Başına Düzenlenen Bölüm Seminerlerinin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0,80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4,82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2.010,45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79094078"/>
                  </a:ext>
                </a:extLst>
              </a:tr>
              <a:tr h="2930253">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%75,00 performansla ulaşıldığı görülmektedir. Performans göstergeleri incelendiğinde, öğretim elemanlarının araştırmaya yönelik bilgi, beceri ve yetkinliklerinin geliştirilmesine ilişkin göstergelerin büyük bölümünde hedeflerin aşıldığı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Araştırma, proje yazma, fikri mülkiyet, girişimcilik ve benzeri alanlarda düzenlenen etkinlik sayısı ile program başına düzenlenen bölüm semineri sayısı göstergelerinde hedef değerlerin oldukça üzerinde gerçekleşmeler sağlanmıştır. Bu durum, araştırma kültürünün kurumsal düzeyde yaygınlaştırıldığını ve akademik gelişim ortamının güçlendiğini göstermektedir.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Bununla birlikte, düzenlenen etkinliklere öğretim elemanı başına katılım sayısı göstergesinin hedef değerinin altında kaldığı tespit edilmiştir. Söz konusu sapmanın; akademik iş yükü yoğunluğu, zaman planlaması ve etkinliklere erişim imkânlarından kaynaklandığı değerlendirilmektedir.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dönemde etkinliklerin erişilebilirliğinin artırılması, çevrim içi ve hibrit katılım imkânlarının geliştirilmesi ve öğretim elemanlarının araştırma geliştirme faaliyetlerine katılımını teşvik edici uygulamaların yaygınlaştırılması yönünde çalışmaların sürdürüleceği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12" marR="26112"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020747622"/>
                  </a:ext>
                </a:extLst>
              </a:tr>
            </a:tbl>
          </a:graphicData>
        </a:graphic>
      </p:graphicFrame>
    </p:spTree>
    <p:extLst>
      <p:ext uri="{BB962C8B-B14F-4D97-AF65-F5344CB8AC3E}">
        <p14:creationId xmlns:p14="http://schemas.microsoft.com/office/powerpoint/2010/main" val="3325518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D24CE60-BF8C-63FE-6F98-EAAFD9FF7F57}"/>
            </a:ext>
          </a:extLst>
        </p:cNvPr>
        <p:cNvGrpSpPr/>
        <p:nvPr/>
      </p:nvGrpSpPr>
      <p:grpSpPr>
        <a:xfrm>
          <a:off x="0" y="0"/>
          <a:ext cx="0" cy="0"/>
          <a:chOff x="0" y="0"/>
          <a:chExt cx="0" cy="0"/>
        </a:xfrm>
      </p:grpSpPr>
      <p:sp>
        <p:nvSpPr>
          <p:cNvPr id="2" name="Metin kutusu 1">
            <a:extLst>
              <a:ext uri="{FF2B5EF4-FFF2-40B4-BE49-F238E27FC236}">
                <a16:creationId xmlns:a16="http://schemas.microsoft.com/office/drawing/2014/main" id="{3DC35C18-06D7-A20A-03D4-AA7DFCEFD2AE}"/>
              </a:ext>
            </a:extLst>
          </p:cNvPr>
          <p:cNvSpPr txBox="1"/>
          <p:nvPr/>
        </p:nvSpPr>
        <p:spPr>
          <a:xfrm>
            <a:off x="349393" y="192890"/>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graphicFrame>
        <p:nvGraphicFramePr>
          <p:cNvPr id="4" name="Tablo 3">
            <a:extLst>
              <a:ext uri="{FF2B5EF4-FFF2-40B4-BE49-F238E27FC236}">
                <a16:creationId xmlns:a16="http://schemas.microsoft.com/office/drawing/2014/main" id="{19A83040-9F30-3AC0-1394-A905B838CD60}"/>
              </a:ext>
            </a:extLst>
          </p:cNvPr>
          <p:cNvGraphicFramePr>
            <a:graphicFrameLocks noGrp="1"/>
          </p:cNvGraphicFramePr>
          <p:nvPr>
            <p:extLst>
              <p:ext uri="{D42A27DB-BD31-4B8C-83A1-F6EECF244321}">
                <p14:modId xmlns:p14="http://schemas.microsoft.com/office/powerpoint/2010/main" val="650588248"/>
              </p:ext>
            </p:extLst>
          </p:nvPr>
        </p:nvGraphicFramePr>
        <p:xfrm>
          <a:off x="349392" y="743495"/>
          <a:ext cx="10939602" cy="5234507"/>
        </p:xfrm>
        <a:graphic>
          <a:graphicData uri="http://schemas.openxmlformats.org/drawingml/2006/table">
            <a:tbl>
              <a:tblPr firstRow="1" firstCol="1" bandRow="1"/>
              <a:tblGrid>
                <a:gridCol w="5269767">
                  <a:extLst>
                    <a:ext uri="{9D8B030D-6E8A-4147-A177-3AD203B41FA5}">
                      <a16:colId xmlns:a16="http://schemas.microsoft.com/office/drawing/2014/main" val="953295897"/>
                    </a:ext>
                  </a:extLst>
                </a:gridCol>
                <a:gridCol w="1107522">
                  <a:extLst>
                    <a:ext uri="{9D8B030D-6E8A-4147-A177-3AD203B41FA5}">
                      <a16:colId xmlns:a16="http://schemas.microsoft.com/office/drawing/2014/main" val="4069489036"/>
                    </a:ext>
                  </a:extLst>
                </a:gridCol>
                <a:gridCol w="713109">
                  <a:extLst>
                    <a:ext uri="{9D8B030D-6E8A-4147-A177-3AD203B41FA5}">
                      <a16:colId xmlns:a16="http://schemas.microsoft.com/office/drawing/2014/main" val="1083532052"/>
                    </a:ext>
                  </a:extLst>
                </a:gridCol>
                <a:gridCol w="840812">
                  <a:extLst>
                    <a:ext uri="{9D8B030D-6E8A-4147-A177-3AD203B41FA5}">
                      <a16:colId xmlns:a16="http://schemas.microsoft.com/office/drawing/2014/main" val="3756595814"/>
                    </a:ext>
                  </a:extLst>
                </a:gridCol>
                <a:gridCol w="643040">
                  <a:extLst>
                    <a:ext uri="{9D8B030D-6E8A-4147-A177-3AD203B41FA5}">
                      <a16:colId xmlns:a16="http://schemas.microsoft.com/office/drawing/2014/main" val="426697716"/>
                    </a:ext>
                  </a:extLst>
                </a:gridCol>
                <a:gridCol w="1110913">
                  <a:extLst>
                    <a:ext uri="{9D8B030D-6E8A-4147-A177-3AD203B41FA5}">
                      <a16:colId xmlns:a16="http://schemas.microsoft.com/office/drawing/2014/main" val="451434227"/>
                    </a:ext>
                  </a:extLst>
                </a:gridCol>
                <a:gridCol w="1254439">
                  <a:extLst>
                    <a:ext uri="{9D8B030D-6E8A-4147-A177-3AD203B41FA5}">
                      <a16:colId xmlns:a16="http://schemas.microsoft.com/office/drawing/2014/main" val="1833346444"/>
                    </a:ext>
                  </a:extLst>
                </a:gridCol>
              </a:tblGrid>
              <a:tr h="213634">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2: Özgün değer katan bilimsel araştırmaların niteliğini ve niceliğini artırmak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537136676"/>
                  </a:ext>
                </a:extLst>
              </a:tr>
              <a:tr h="173160">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3</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3 (Hedef 2.3: Üniversitenin Araştırma Altyapısını Güçlendirmek)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783673574"/>
                  </a:ext>
                </a:extLst>
              </a:tr>
              <a:tr h="152965">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3 Performansı</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86,50 %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588239473"/>
                  </a:ext>
                </a:extLst>
              </a:tr>
              <a:tr h="152965">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843167629"/>
                  </a:ext>
                </a:extLst>
              </a:tr>
              <a:tr h="317025">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305530037"/>
                  </a:ext>
                </a:extLst>
              </a:tr>
              <a:tr h="298233">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2.3.1. Üniversite Kaynaklarıyla Desteklenen BAP Kapsamında Bilimsel Proje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105,00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426645956"/>
                  </a:ext>
                </a:extLst>
              </a:tr>
              <a:tr h="234739">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2.3.2. Üniversite Dışından Desteklenen Bilimsel Proje Sayısı (**)</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722128281"/>
                  </a:ext>
                </a:extLst>
              </a:tr>
              <a:tr h="285358">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2.3.3. Toplam Ar-</a:t>
                      </a:r>
                      <a:r>
                        <a:rPr lang="tr-TR" sz="9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a:t>
                      </a: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Alanı (m²) (*)</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1309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1309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801,06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55,00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967198695"/>
                  </a:ext>
                </a:extLst>
              </a:tr>
              <a:tr h="3406428">
                <a:tc>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%86,50 performansla ulaşıldığı görülmektedir. Performans göstergeleri incelendiğinde, üniversitenin araştırma altyapısını güçlendirmeye yönelik göstergelerin büyük bölümünde hedef değerlerin karşılandığı veya aşıldığı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Üniversite kaynaklarıyla desteklenen BAP kapsamındaki proje sayısı ile üniversite dışı kaynaklarla desteklenen bilimsel proje sayısı göstergelerinde hedeflenen değerlere ulaşıldığı görülmektedir. Bu durum, araştırma faaliyetlerinin hem kurum içi hem kurum dışı kaynaklarla desteklenme kapasitesinin arttığını göstermektedir.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Buna karşılık, toplam Ar-</a:t>
                      </a:r>
                      <a:r>
                        <a:rPr lang="tr-TR" sz="9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a:t>
                      </a: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Alanı (m²) göstergesine ilişkin olarak ise 2025-2029 Stratejik Planı hazırlık sürecinde başlangıç değerinin hesaplanmasında yöntemsel hatadan kaynaklanan bazı sorunlar tespit edilmiştir. Söz konusu husus Stratejik Planın güncellenmiş versiyonunda revize edilerek başlangıç değeri ve hedef seviyeleri yeniden düzenlenmiştir. Yapılan bu düzeltmeler doğrultusunda izleyen dönemlerde elde edilecek performans sonuçlarının daha gerçekçi, ölçülebilir ve tutarlı bir yapıda gerçekleşeceği değerlendirilmektedir.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dönemde araştırma laboratuvarları ve Ar-</a:t>
                      </a:r>
                      <a:r>
                        <a:rPr lang="tr-TR" sz="9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a:t>
                      </a: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altyapı alanlarının genişletilmesine yönelik yatırım çalışmalarının sürdürülmesi ve araştırma ortamlarının fiziki kapasitesinin güçlendirilmesine yönelik faaliyetlerin devam ettirilmesi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247" marR="26247"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277790351"/>
                  </a:ext>
                </a:extLst>
              </a:tr>
            </a:tbl>
          </a:graphicData>
        </a:graphic>
      </p:graphicFrame>
    </p:spTree>
    <p:extLst>
      <p:ext uri="{BB962C8B-B14F-4D97-AF65-F5344CB8AC3E}">
        <p14:creationId xmlns:p14="http://schemas.microsoft.com/office/powerpoint/2010/main" val="2116591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Metin kutusu 6"/>
          <p:cNvSpPr txBox="1"/>
          <p:nvPr/>
        </p:nvSpPr>
        <p:spPr>
          <a:xfrm>
            <a:off x="347609" y="1402451"/>
            <a:ext cx="11428495" cy="4247317"/>
          </a:xfrm>
          <a:prstGeom prst="rect">
            <a:avLst/>
          </a:prstGeom>
          <a:noFill/>
        </p:spPr>
        <p:txBody>
          <a:bodyPr wrap="square" rtlCol="0">
            <a:spAutoFit/>
          </a:bodyPr>
          <a:lstStyle/>
          <a:p>
            <a:pPr marL="800100" lvl="1" indent="-342900" algn="just">
              <a:buFont typeface="Wingdings" panose="05000000000000000000" pitchFamily="2" charset="2"/>
              <a:buChar char="v"/>
            </a:pPr>
            <a:r>
              <a:rPr lang="tr-TR" sz="2000" b="1" dirty="0">
                <a:solidFill>
                  <a:srgbClr val="002060"/>
                </a:solidFill>
                <a:latin typeface="Calibri" panose="020F0502020204030204" pitchFamily="34" charset="0"/>
                <a:ea typeface="Calibri" panose="020F0502020204030204" pitchFamily="34" charset="0"/>
                <a:cs typeface="Calibri" panose="020F0502020204030204" pitchFamily="34" charset="0"/>
              </a:rPr>
              <a:t>01/06/2023 tarihinde Stratejik Plan Hazırlıklarına Başlandığı SGDB tarafından Rektöre bildirilmiştir. Buna istinaden, Rektörlük Makamı tarafından 20/06/2023 tarihinde yayınlanan 1 sayılı genelge ile 2025-2029 Dönemi Stratejik Plan hazırlıklarına başlandığı Tarsus Üniversitesi’nde yer alan tüm akademik ve idari birimlere duyurulmuştur. </a:t>
            </a:r>
          </a:p>
          <a:p>
            <a:pPr marL="800100" lvl="1" indent="-342900" algn="just">
              <a:buFont typeface="Wingdings" panose="05000000000000000000" pitchFamily="2" charset="2"/>
              <a:buChar char="v"/>
            </a:pPr>
            <a:r>
              <a:rPr lang="tr-TR" sz="2000" b="1" kern="0" dirty="0">
                <a:solidFill>
                  <a:srgbClr val="002060"/>
                </a:solidFill>
                <a:latin typeface="Calibri" panose="020F0502020204030204" pitchFamily="34" charset="0"/>
                <a:ea typeface="Calibri" panose="020F0502020204030204" pitchFamily="34" charset="0"/>
              </a:rPr>
              <a:t>Yayınlanan genelge ile beraber, stratejik planın üst yönetim tarafından sahiplenildiği ve ilgili süreçlerin bir takvime bağlanarak takip edileceği ortaya konmuştur. </a:t>
            </a:r>
          </a:p>
          <a:p>
            <a:pPr marL="1200150" lvl="2" indent="-285750" algn="just">
              <a:buFont typeface="Wingdings" panose="05000000000000000000" pitchFamily="2" charset="2"/>
              <a:buChar char="v"/>
            </a:pPr>
            <a:r>
              <a:rPr lang="tr-TR" sz="1400" b="1" kern="0" dirty="0">
                <a:solidFill>
                  <a:srgbClr val="002060"/>
                </a:solidFill>
                <a:latin typeface="Calibri" panose="020F0502020204030204" pitchFamily="34" charset="0"/>
                <a:ea typeface="Calibri" panose="020F0502020204030204" pitchFamily="34" charset="0"/>
              </a:rPr>
              <a:t>04/09/2023 tarihinde gerçekleştirilen genel bilgilendirme toplantısına tüm birimlerin katılımı sağlanmış, burada hazırlık çalışmaları ile ilgili bilgilendirmeler gerçekleştirilmiş ve Rektör tarafından hazırlık sürecinin üst yönetim tarafından sahiplenildiği tekrar vurgulanmıştır. Ayrıca 20/09/2023 tarihinde tüm alt çalışma grupları ile bir araya gelinerek yapılacak çalışmalara ilişkin bir yol haritası çizilmiştir.</a:t>
            </a:r>
          </a:p>
          <a:p>
            <a:pPr marL="1200150" lvl="2" indent="-285750" algn="just">
              <a:buFont typeface="Wingdings" panose="05000000000000000000" pitchFamily="2" charset="2"/>
              <a:buChar char="v"/>
            </a:pPr>
            <a:endParaRPr lang="tr-TR" sz="1400" b="1" kern="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buFont typeface="Wingdings" panose="05000000000000000000" pitchFamily="2" charset="2"/>
              <a:buChar char="v"/>
            </a:pPr>
            <a:endParaRPr lang="tr-TR" sz="20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1257300" lvl="2" indent="-342900" algn="just">
              <a:buFont typeface="Wingdings" panose="05000000000000000000" pitchFamily="2" charset="2"/>
              <a:buChar char="v"/>
            </a:pPr>
            <a:endParaRPr lang="tr-TR" sz="2000" b="1" kern="0" dirty="0">
              <a:solidFill>
                <a:srgbClr val="002060"/>
              </a:solidFill>
              <a:latin typeface="Calibri" panose="020F0502020204030204" pitchFamily="34" charset="0"/>
            </a:endParaRPr>
          </a:p>
          <a:p>
            <a:pPr marL="800100" lvl="1" indent="-342900" algn="just">
              <a:buFont typeface="Wingdings" panose="05000000000000000000" pitchFamily="2" charset="2"/>
              <a:buChar char="v"/>
            </a:pPr>
            <a:endParaRPr lang="tr-TR" sz="20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800100" lvl="1" indent="-342900" algn="just">
              <a:buFont typeface="Wingdings" panose="05000000000000000000" pitchFamily="2" charset="2"/>
              <a:buChar char="v"/>
            </a:pPr>
            <a:endParaRPr lang="tr-TR" sz="20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1200150" lvl="2" indent="-285750" algn="just">
              <a:buFont typeface="Wingdings" panose="05000000000000000000" pitchFamily="2" charset="2"/>
              <a:buChar char="v"/>
            </a:pPr>
            <a:endParaRPr lang="tr-TR" sz="1400" b="1" kern="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 name="Metin kutusu 1">
            <a:extLst>
              <a:ext uri="{FF2B5EF4-FFF2-40B4-BE49-F238E27FC236}">
                <a16:creationId xmlns:a16="http://schemas.microsoft.com/office/drawing/2014/main" id="{714CD5A1-2D21-335B-A207-15B8191E0293}"/>
              </a:ext>
            </a:extLst>
          </p:cNvPr>
          <p:cNvSpPr txBox="1"/>
          <p:nvPr/>
        </p:nvSpPr>
        <p:spPr>
          <a:xfrm>
            <a:off x="347610" y="575052"/>
            <a:ext cx="8357787" cy="400110"/>
          </a:xfrm>
          <a:prstGeom prst="rect">
            <a:avLst/>
          </a:prstGeom>
          <a:noFill/>
        </p:spPr>
        <p:txBody>
          <a:bodyPr wrap="square" rtlCol="0">
            <a:spAutoFit/>
          </a:bodyPr>
          <a:lstStyle/>
          <a:p>
            <a:r>
              <a:rPr lang="tr-TR" sz="2000" b="1" dirty="0">
                <a:solidFill>
                  <a:srgbClr val="192E5A"/>
                </a:solidFill>
              </a:rPr>
              <a:t>2025-2029 STRATEJİK PLANI BİLGİLENDİRME</a:t>
            </a:r>
          </a:p>
        </p:txBody>
      </p:sp>
    </p:spTree>
    <p:extLst>
      <p:ext uri="{BB962C8B-B14F-4D97-AF65-F5344CB8AC3E}">
        <p14:creationId xmlns:p14="http://schemas.microsoft.com/office/powerpoint/2010/main" val="299517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BF23155-0730-763C-1C7E-09E478F10831}"/>
            </a:ext>
          </a:extLst>
        </p:cNvPr>
        <p:cNvGrpSpPr/>
        <p:nvPr/>
      </p:nvGrpSpPr>
      <p:grpSpPr>
        <a:xfrm>
          <a:off x="0" y="0"/>
          <a:ext cx="0" cy="0"/>
          <a:chOff x="0" y="0"/>
          <a:chExt cx="0" cy="0"/>
        </a:xfrm>
      </p:grpSpPr>
      <p:sp>
        <p:nvSpPr>
          <p:cNvPr id="2" name="Metin kutusu 1">
            <a:extLst>
              <a:ext uri="{FF2B5EF4-FFF2-40B4-BE49-F238E27FC236}">
                <a16:creationId xmlns:a16="http://schemas.microsoft.com/office/drawing/2014/main" id="{E768E2C0-A241-94FC-6E8F-AB75A5BAA5F4}"/>
              </a:ext>
            </a:extLst>
          </p:cNvPr>
          <p:cNvSpPr txBox="1"/>
          <p:nvPr/>
        </p:nvSpPr>
        <p:spPr>
          <a:xfrm>
            <a:off x="1058694" y="133070"/>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graphicFrame>
        <p:nvGraphicFramePr>
          <p:cNvPr id="4" name="Tablo 3">
            <a:extLst>
              <a:ext uri="{FF2B5EF4-FFF2-40B4-BE49-F238E27FC236}">
                <a16:creationId xmlns:a16="http://schemas.microsoft.com/office/drawing/2014/main" id="{A075FA54-9F67-4270-4CD0-C80C109F4DF1}"/>
              </a:ext>
            </a:extLst>
          </p:cNvPr>
          <p:cNvGraphicFramePr>
            <a:graphicFrameLocks noGrp="1"/>
          </p:cNvGraphicFramePr>
          <p:nvPr>
            <p:extLst>
              <p:ext uri="{D42A27DB-BD31-4B8C-83A1-F6EECF244321}">
                <p14:modId xmlns:p14="http://schemas.microsoft.com/office/powerpoint/2010/main" val="3882756143"/>
              </p:ext>
            </p:extLst>
          </p:nvPr>
        </p:nvGraphicFramePr>
        <p:xfrm>
          <a:off x="1167966" y="814064"/>
          <a:ext cx="10027025" cy="5407274"/>
        </p:xfrm>
        <a:graphic>
          <a:graphicData uri="http://schemas.openxmlformats.org/drawingml/2006/table">
            <a:tbl>
              <a:tblPr firstRow="1" firstCol="1" bandRow="1"/>
              <a:tblGrid>
                <a:gridCol w="4830165">
                  <a:extLst>
                    <a:ext uri="{9D8B030D-6E8A-4147-A177-3AD203B41FA5}">
                      <a16:colId xmlns:a16="http://schemas.microsoft.com/office/drawing/2014/main" val="1094550788"/>
                    </a:ext>
                  </a:extLst>
                </a:gridCol>
                <a:gridCol w="1013061">
                  <a:extLst>
                    <a:ext uri="{9D8B030D-6E8A-4147-A177-3AD203B41FA5}">
                      <a16:colId xmlns:a16="http://schemas.microsoft.com/office/drawing/2014/main" val="1831196099"/>
                    </a:ext>
                  </a:extLst>
                </a:gridCol>
                <a:gridCol w="655693">
                  <a:extLst>
                    <a:ext uri="{9D8B030D-6E8A-4147-A177-3AD203B41FA5}">
                      <a16:colId xmlns:a16="http://schemas.microsoft.com/office/drawing/2014/main" val="3883046397"/>
                    </a:ext>
                  </a:extLst>
                </a:gridCol>
                <a:gridCol w="770673">
                  <a:extLst>
                    <a:ext uri="{9D8B030D-6E8A-4147-A177-3AD203B41FA5}">
                      <a16:colId xmlns:a16="http://schemas.microsoft.com/office/drawing/2014/main" val="902734130"/>
                    </a:ext>
                  </a:extLst>
                </a:gridCol>
                <a:gridCol w="589399">
                  <a:extLst>
                    <a:ext uri="{9D8B030D-6E8A-4147-A177-3AD203B41FA5}">
                      <a16:colId xmlns:a16="http://schemas.microsoft.com/office/drawing/2014/main" val="2719327746"/>
                    </a:ext>
                  </a:extLst>
                </a:gridCol>
                <a:gridCol w="1018242">
                  <a:extLst>
                    <a:ext uri="{9D8B030D-6E8A-4147-A177-3AD203B41FA5}">
                      <a16:colId xmlns:a16="http://schemas.microsoft.com/office/drawing/2014/main" val="1052592213"/>
                    </a:ext>
                  </a:extLst>
                </a:gridCol>
                <a:gridCol w="1149792">
                  <a:extLst>
                    <a:ext uri="{9D8B030D-6E8A-4147-A177-3AD203B41FA5}">
                      <a16:colId xmlns:a16="http://schemas.microsoft.com/office/drawing/2014/main" val="3231891932"/>
                    </a:ext>
                  </a:extLst>
                </a:gridCol>
              </a:tblGrid>
              <a:tr h="164982">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2: Özgün değer katan bilimsel araştırmaların niteliğini ve niceliğini artırmak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398489362"/>
                  </a:ext>
                </a:extLst>
              </a:tr>
              <a:tr h="169565">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4</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4 (Hedef 2.4:Bilimsel Araştırmalarda Uluslararasılaşma Düzeyini Arttırmak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417428116"/>
                  </a:ext>
                </a:extLst>
              </a:tr>
              <a:tr h="151263">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4 Performansı</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88,75 %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382070363"/>
                  </a:ext>
                </a:extLst>
              </a:tr>
              <a:tr h="151263">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738577926"/>
                  </a:ext>
                </a:extLst>
              </a:tr>
              <a:tr h="312454">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3799243616"/>
                  </a:ext>
                </a:extLst>
              </a:tr>
              <a:tr h="391111">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2.4.1 Yurt dışı araştırma faaliyetlerine (konferans, eğitim, proje vb.) katılan öğretim elamanı sayısı</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0,40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0,41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0,43</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274,51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123714787"/>
                  </a:ext>
                </a:extLst>
              </a:tr>
              <a:tr h="325022">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2.4.2. Doktora Sırası Ve Sonrası Yurtdışı Araştırmaya Katılan Öğretim Elemanı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989106734"/>
                  </a:ext>
                </a:extLst>
              </a:tr>
              <a:tr h="256595">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2.4.3. Uluslararası İş Birliği Ağına Dâhil Öğretim Elemanlarının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809711677"/>
                  </a:ext>
                </a:extLst>
              </a:tr>
              <a:tr h="299362">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PG2.4.4. Uluslararası İş Birliği İle Yürütülen Bilimsel Proje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55,00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009197500"/>
                  </a:ext>
                </a:extLst>
              </a:tr>
              <a:tr h="3185657">
                <a:tc>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ilişkin göstergelerde genel olarak olumlu gerçekleşmeler sağlandığı görülmektedir. Performans göstergeleri incelendiğinde, bilimsel araştırmalarda uluslararasılaşma düzeyinin artırılmasına yönelik göstergelerin önemli bir kısmında hedef değerlerin aşıldığı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Yurt dışı araştırma faaliyetlerine katılan öğretim elemanı sayısı, doktora sırası ve sonrası yurtdışı araştırmaya katılan öğretim elemanı sayısı ile uluslararası iş birliği ağına dâhil öğretim elemanı sayısı göstergelerinde hedeflerin üzerinde gerçekleşmeler kaydedilmiştir. Bu durum, üniversitenin uluslararası akademik ağlara entegrasyonunun güçlendiğini ve araştırmacıların küresel bilimsel etkileşim düzeyinin arttığını göstermektedir.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Bununla birlikte, uluslararası iş birliği ile yürütülen bilimsel proje sayısı göstergesinin hedef değerinin altında kaldığı görülmektedir. Söz konusu sapmanın; uluslararası proje geliştirme süreçlerinin uzunluğu, fon başvuru ve kabul süreçlerindeki rekabet koşulları ile proje ortaklıklarının geliştirilmesine yönelik süreçlerin devam etmesinden kaynaklandığı değerlendirilmektedir.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dönemde uluslararası proje ortaklıklarının artırılması, iş birliklerine katılımlarının teşvik edilmesi ve dış kaynaklı fonlara erişim kapasitesinin güçlendirilmesine yönelik çalışmaların sürdürüleceği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60" marR="2616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231156152"/>
                  </a:ext>
                </a:extLst>
              </a:tr>
            </a:tbl>
          </a:graphicData>
        </a:graphic>
      </p:graphicFrame>
    </p:spTree>
    <p:extLst>
      <p:ext uri="{BB962C8B-B14F-4D97-AF65-F5344CB8AC3E}">
        <p14:creationId xmlns:p14="http://schemas.microsoft.com/office/powerpoint/2010/main" val="200643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65B4CB9-7134-51C6-39C7-B01BA0F5861B}"/>
            </a:ext>
          </a:extLst>
        </p:cNvPr>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B4DC3771-6816-4A4F-00F6-798D163CB402}"/>
              </a:ext>
            </a:extLst>
          </p:cNvPr>
          <p:cNvGraphicFramePr>
            <a:graphicFrameLocks noGrp="1"/>
          </p:cNvGraphicFramePr>
          <p:nvPr>
            <p:extLst>
              <p:ext uri="{D42A27DB-BD31-4B8C-83A1-F6EECF244321}">
                <p14:modId xmlns:p14="http://schemas.microsoft.com/office/powerpoint/2010/main" val="3376184253"/>
              </p:ext>
            </p:extLst>
          </p:nvPr>
        </p:nvGraphicFramePr>
        <p:xfrm>
          <a:off x="169037" y="1062537"/>
          <a:ext cx="10743943" cy="5547560"/>
        </p:xfrm>
        <a:graphic>
          <a:graphicData uri="http://schemas.openxmlformats.org/drawingml/2006/table">
            <a:tbl>
              <a:tblPr firstRow="1" firstCol="1" bandRow="1"/>
              <a:tblGrid>
                <a:gridCol w="5175516">
                  <a:extLst>
                    <a:ext uri="{9D8B030D-6E8A-4147-A177-3AD203B41FA5}">
                      <a16:colId xmlns:a16="http://schemas.microsoft.com/office/drawing/2014/main" val="1688335374"/>
                    </a:ext>
                  </a:extLst>
                </a:gridCol>
                <a:gridCol w="1087712">
                  <a:extLst>
                    <a:ext uri="{9D8B030D-6E8A-4147-A177-3AD203B41FA5}">
                      <a16:colId xmlns:a16="http://schemas.microsoft.com/office/drawing/2014/main" val="867455756"/>
                    </a:ext>
                  </a:extLst>
                </a:gridCol>
                <a:gridCol w="700356">
                  <a:extLst>
                    <a:ext uri="{9D8B030D-6E8A-4147-A177-3AD203B41FA5}">
                      <a16:colId xmlns:a16="http://schemas.microsoft.com/office/drawing/2014/main" val="2591538238"/>
                    </a:ext>
                  </a:extLst>
                </a:gridCol>
                <a:gridCol w="825773">
                  <a:extLst>
                    <a:ext uri="{9D8B030D-6E8A-4147-A177-3AD203B41FA5}">
                      <a16:colId xmlns:a16="http://schemas.microsoft.com/office/drawing/2014/main" val="2356098069"/>
                    </a:ext>
                  </a:extLst>
                </a:gridCol>
                <a:gridCol w="631540">
                  <a:extLst>
                    <a:ext uri="{9D8B030D-6E8A-4147-A177-3AD203B41FA5}">
                      <a16:colId xmlns:a16="http://schemas.microsoft.com/office/drawing/2014/main" val="4185133246"/>
                    </a:ext>
                  </a:extLst>
                </a:gridCol>
                <a:gridCol w="1091042">
                  <a:extLst>
                    <a:ext uri="{9D8B030D-6E8A-4147-A177-3AD203B41FA5}">
                      <a16:colId xmlns:a16="http://schemas.microsoft.com/office/drawing/2014/main" val="1325212678"/>
                    </a:ext>
                  </a:extLst>
                </a:gridCol>
                <a:gridCol w="1232004">
                  <a:extLst>
                    <a:ext uri="{9D8B030D-6E8A-4147-A177-3AD203B41FA5}">
                      <a16:colId xmlns:a16="http://schemas.microsoft.com/office/drawing/2014/main" val="2411582977"/>
                    </a:ext>
                  </a:extLst>
                </a:gridCol>
              </a:tblGrid>
              <a:tr h="84330">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3: Kurumsal Kapasite Ve İşleyişi Geliştirmek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537830051"/>
                  </a:ext>
                </a:extLst>
              </a:tr>
              <a:tr h="141534">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3: Hedef Kartı 2</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3: Hedef Kartı 2 (Hedef 3.2: Öğrencilere Yönelik Sosyal, Kültürel Ve Sportif Faaliyetleri Artırmak)</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712535382"/>
                  </a:ext>
                </a:extLst>
              </a:tr>
              <a:tr h="84330">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3: Hedef Kartı 2 Performansı</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60,00 %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873879450"/>
                  </a:ext>
                </a:extLst>
              </a:tr>
              <a:tr h="84330">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129156088"/>
                  </a:ext>
                </a:extLst>
              </a:tr>
              <a:tr h="212137">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2998954211"/>
                  </a:ext>
                </a:extLst>
              </a:tr>
              <a:tr h="245726">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3.2.1. Sosyal, Kültürel ve Sportif Faaliyet Sayısı (Öğrenci Toplulukları Dışında Gerçekleştirilen)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38</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-540,00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979984559"/>
                  </a:ext>
                </a:extLst>
              </a:tr>
              <a:tr h="237087">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3.2.2. Öğrenci Topluluklarına Üye Olan Öğrenci Oranı (%)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91,4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2.740,00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391247049"/>
                  </a:ext>
                </a:extLst>
              </a:tr>
              <a:tr h="256374">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3.2.3. Öğrenci Topluluğu Başına Düşen Etkinlik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910353115"/>
                  </a:ext>
                </a:extLst>
              </a:tr>
              <a:tr h="320209">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3.2.4. Öğrenci Başına Düşen Sosyal Donatı Alanı (m²)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8,73</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196,11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97076205"/>
                  </a:ext>
                </a:extLst>
              </a:tr>
              <a:tr h="3213696">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%60,00 performansla ulaşıldığı görülmektedir. Performans göstergeleri incelendiğinde, öğrencilerin sosyal, kültürel ve sportif faaliyetlere katılımını artırmaya yönelik göstergelerde farklı yönlü gerçekleşmeler olduğu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Öğrenci topluluklarına üye olan öğrenci oranı, öğrenci topluluğu başına düşen etkinlik sayısı ve öğrenci başına düşen sosyal donatı alanı göstergelerinde hedef değerlerin karşılandığı veya aşıldığı görülmektedir. Bu durum, öğrencilerin sosyal ve kültürel faaliyetlere katılım düzeyinin arttığını ve kampüs sosyal altyapısının geliştiğini göstermektedir.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Bununla birlikte, öğrenci toplulukları dışında gerçekleştirilen sosyal, kültürel ve sportif faaliyet sayısı göstergesinin hedef değerinin altında kaldığı tespit edilmiştir. Söz konusu sapmanın, 2025-2029 Stratejik Planında yapılan hesaplama hatasından kaynaklandığı, ilgili göstergenin Stratejik Planın güncellenmiş versiyonunda revize edilerek düzeltildiği anlaşılmaktadır. Bu kapsamda, izleyen dönemlerde daha gerçekçi hedefler üzerinden daha sağlıklı performans sonuçları elde edileceği değerlendirilmektedir.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Ayrıca öğrenci başına düşen sosyal donatı alanı göstergesinde de oransal hesaplama hatası bulunduğu, güncellenen stratejik plan versiyonunda gerekli düzeltmelerin yapıldığı tespit edilmiştir. Bu düzenleme ile birlikte gelecek izleme-değerlendirme dönemlerinde daha tutarlı ve karşılaştırılabilir sonuçlar alınması beklenmektedir.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dönemde sosyal, kültürel ve sportif faaliyet çeşitliliğinin artırılması, öğrenci topluluklarının kurumsal faaliyetlerle entegrasyonunun güçlendirilmesi ve kampüs yaşam kalitesinin geliştirilmesine yönelik çalışmaların sürdürüleceği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2934" marR="22934"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710198192"/>
                  </a:ext>
                </a:extLst>
              </a:tr>
            </a:tbl>
          </a:graphicData>
        </a:graphic>
      </p:graphicFrame>
      <p:sp>
        <p:nvSpPr>
          <p:cNvPr id="3" name="Metin kutusu 2">
            <a:extLst>
              <a:ext uri="{FF2B5EF4-FFF2-40B4-BE49-F238E27FC236}">
                <a16:creationId xmlns:a16="http://schemas.microsoft.com/office/drawing/2014/main" id="{B2EAD739-1FF3-7E04-97EB-3CA136A2D06A}"/>
              </a:ext>
            </a:extLst>
          </p:cNvPr>
          <p:cNvSpPr txBox="1"/>
          <p:nvPr/>
        </p:nvSpPr>
        <p:spPr>
          <a:xfrm>
            <a:off x="169037" y="594543"/>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41472268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5098EFE-4166-1EF1-2A23-8A8F3EB12877}"/>
            </a:ext>
          </a:extLst>
        </p:cNvPr>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DEB43B9C-D310-7594-7808-506983795460}"/>
              </a:ext>
            </a:extLst>
          </p:cNvPr>
          <p:cNvGraphicFramePr>
            <a:graphicFrameLocks noGrp="1"/>
          </p:cNvGraphicFramePr>
          <p:nvPr>
            <p:extLst>
              <p:ext uri="{D42A27DB-BD31-4B8C-83A1-F6EECF244321}">
                <p14:modId xmlns:p14="http://schemas.microsoft.com/office/powerpoint/2010/main" val="249148903"/>
              </p:ext>
            </p:extLst>
          </p:nvPr>
        </p:nvGraphicFramePr>
        <p:xfrm>
          <a:off x="383363" y="595071"/>
          <a:ext cx="11307284" cy="5491426"/>
        </p:xfrm>
        <a:graphic>
          <a:graphicData uri="http://schemas.openxmlformats.org/drawingml/2006/table">
            <a:tbl>
              <a:tblPr firstRow="1" firstCol="1" bandRow="1"/>
              <a:tblGrid>
                <a:gridCol w="5446886">
                  <a:extLst>
                    <a:ext uri="{9D8B030D-6E8A-4147-A177-3AD203B41FA5}">
                      <a16:colId xmlns:a16="http://schemas.microsoft.com/office/drawing/2014/main" val="3520904981"/>
                    </a:ext>
                  </a:extLst>
                </a:gridCol>
                <a:gridCol w="1144745">
                  <a:extLst>
                    <a:ext uri="{9D8B030D-6E8A-4147-A177-3AD203B41FA5}">
                      <a16:colId xmlns:a16="http://schemas.microsoft.com/office/drawing/2014/main" val="3180741528"/>
                    </a:ext>
                  </a:extLst>
                </a:gridCol>
                <a:gridCol w="737078">
                  <a:extLst>
                    <a:ext uri="{9D8B030D-6E8A-4147-A177-3AD203B41FA5}">
                      <a16:colId xmlns:a16="http://schemas.microsoft.com/office/drawing/2014/main" val="3330207408"/>
                    </a:ext>
                  </a:extLst>
                </a:gridCol>
                <a:gridCol w="869072">
                  <a:extLst>
                    <a:ext uri="{9D8B030D-6E8A-4147-A177-3AD203B41FA5}">
                      <a16:colId xmlns:a16="http://schemas.microsoft.com/office/drawing/2014/main" val="1257759731"/>
                    </a:ext>
                  </a:extLst>
                </a:gridCol>
                <a:gridCol w="664653">
                  <a:extLst>
                    <a:ext uri="{9D8B030D-6E8A-4147-A177-3AD203B41FA5}">
                      <a16:colId xmlns:a16="http://schemas.microsoft.com/office/drawing/2014/main" val="561037761"/>
                    </a:ext>
                  </a:extLst>
                </a:gridCol>
                <a:gridCol w="1148249">
                  <a:extLst>
                    <a:ext uri="{9D8B030D-6E8A-4147-A177-3AD203B41FA5}">
                      <a16:colId xmlns:a16="http://schemas.microsoft.com/office/drawing/2014/main" val="2633286368"/>
                    </a:ext>
                  </a:extLst>
                </a:gridCol>
                <a:gridCol w="1296601">
                  <a:extLst>
                    <a:ext uri="{9D8B030D-6E8A-4147-A177-3AD203B41FA5}">
                      <a16:colId xmlns:a16="http://schemas.microsoft.com/office/drawing/2014/main" val="3348034135"/>
                    </a:ext>
                  </a:extLst>
                </a:gridCol>
              </a:tblGrid>
              <a:tr h="144457">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3: Kurumsal Kapasite Ve İşleyişi Geliştirmek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368914477"/>
                  </a:ext>
                </a:extLst>
              </a:tr>
              <a:tr h="144457">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3: Hedef Kartı 3</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3: Hedef Kartı 3 (Hedef 3.3: Kurumsallaşmayı Geliştirmek)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82171151"/>
                  </a:ext>
                </a:extLst>
              </a:tr>
              <a:tr h="144457">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3: Hedef Kartı 3 Performansı</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80,00 %</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842736595"/>
                  </a:ext>
                </a:extLst>
              </a:tr>
              <a:tr h="144457">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891711765"/>
                  </a:ext>
                </a:extLst>
              </a:tr>
              <a:tr h="298394">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1072865646"/>
                  </a:ext>
                </a:extLst>
              </a:tr>
              <a:tr h="286115">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3.3.1 Kurum Kültüründen Memnuniyet Düzeyi (%)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75,32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77</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73,12</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-130,95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246699566"/>
                  </a:ext>
                </a:extLst>
              </a:tr>
              <a:tr h="366965">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3.3.2 Üniversitenin Tanınırlığına Yönelik Olarak Gerçekleştirilen Tanıtım Faaliyeti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458</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460</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905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22.350,00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854068500"/>
                  </a:ext>
                </a:extLst>
              </a:tr>
              <a:tr h="236467">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3.3.3 Kalite Kültürünü Yaygınlaştırma Amacıyla Düzenlenen Etkinlik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980,00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591188055"/>
                  </a:ext>
                </a:extLst>
              </a:tr>
              <a:tr h="288960">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3.3.4 Dış Paydaş Katılımlı Etkinlik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122,22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695926001"/>
                  </a:ext>
                </a:extLst>
              </a:tr>
              <a:tr h="229078">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3.3.5 Mezun Bilgi Sistemi Üzerinden Geribildirim Alınan Mezun Oranı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449572779"/>
                  </a:ext>
                </a:extLst>
              </a:tr>
              <a:tr h="3197183">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%80,00 performansla ulaşıldığı görülmektedir. Performans göstergeleri incelendiğinde, kurumsallaşma düzeyinin geliştirilmesine yönelik göstergelerin büyük bölümünde hedef değerlerin aşıldığı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Üniversitenin Tanınırlığına Yönelik Gerçekleştirilen Tanıtım Faaliyeti Sayısı göstergesine ilişkin olarak ise 2025-2029 Stratejik Planı hazırlık sürecinde başlangıç değerinin hesaplanmasında yöntemsel hatadan kaynaklanan bazı sorunlar tespit edilmiştir. Söz konusu husus Stratejik Planın güncellenmiş versiyonunda revize edilerek başlangıç değeri ve hedef seviyeleri yeniden düzenlenmiştir. Yapılan bu düzeltmeler doğrultusunda izleyen dönemlerde elde edilecek performans sonuçlarının daha gerçekçi, ölçülebilir ve tutarlı bir yapıda gerçekleşeceği değerlendirilmektedir.</a:t>
                      </a:r>
                      <a:r>
                        <a:rPr lang="tr-TR" sz="900" dirty="0">
                          <a:effectLst/>
                          <a:latin typeface="Bahnschrift" panose="020B0502040204020203" pitchFamily="34" charset="0"/>
                          <a:ea typeface="Times New Roman" panose="02020603050405020304" pitchFamily="18" charset="0"/>
                          <a:cs typeface="Times New Roman" panose="02020603050405020304" pitchFamily="18" charset="0"/>
                        </a:rPr>
                        <a:t> </a:t>
                      </a: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Mezun Bilgi Sistemi üzerinden geribildirim alınan mezun oranı göstergesinde ise hedeflenen değere ulaşıldığı 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Buna karşılık, kurum kültüründen memnuniyet düzeyi göstergesinin hedef değerinin altında kaldığı tespit edilmiştir. Söz konusu sapmanın; kurumsal aidiyet, iç iletişim süreçleri ve organizasyonel uyum alanlarında geliştirilmesi gereken yönlerin bulunduğunu ortaya koyduğu değerlendirilmektedir.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dönemde kurum kültürünü güçlendirmeye yönelik iç paydaş odaklı faaliyetlerin artırılması, çalışan memnuniyetini izleme mekanizmalarının geliştirilmesi ve kurumsal iletişim kanallarının etkinliğinin artırılmasına yönelik çalışmaların sürdürüleceği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4531" marR="24531"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965822723"/>
                  </a:ext>
                </a:extLst>
              </a:tr>
            </a:tbl>
          </a:graphicData>
        </a:graphic>
      </p:graphicFrame>
      <p:sp>
        <p:nvSpPr>
          <p:cNvPr id="3" name="Metin kutusu 2">
            <a:extLst>
              <a:ext uri="{FF2B5EF4-FFF2-40B4-BE49-F238E27FC236}">
                <a16:creationId xmlns:a16="http://schemas.microsoft.com/office/drawing/2014/main" id="{1895A1E3-74A8-EDDF-208F-EB0F6A02F73D}"/>
              </a:ext>
            </a:extLst>
          </p:cNvPr>
          <p:cNvSpPr txBox="1"/>
          <p:nvPr/>
        </p:nvSpPr>
        <p:spPr>
          <a:xfrm>
            <a:off x="383363" y="124524"/>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38959900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AA6CC82-4511-D61E-A627-50D3D6E9D8C4}"/>
            </a:ext>
          </a:extLst>
        </p:cNvPr>
        <p:cNvGrpSpPr/>
        <p:nvPr/>
      </p:nvGrpSpPr>
      <p:grpSpPr>
        <a:xfrm>
          <a:off x="0" y="0"/>
          <a:ext cx="0" cy="0"/>
          <a:chOff x="0" y="0"/>
          <a:chExt cx="0" cy="0"/>
        </a:xfrm>
      </p:grpSpPr>
      <p:sp>
        <p:nvSpPr>
          <p:cNvPr id="2" name="Metin kutusu 1">
            <a:extLst>
              <a:ext uri="{FF2B5EF4-FFF2-40B4-BE49-F238E27FC236}">
                <a16:creationId xmlns:a16="http://schemas.microsoft.com/office/drawing/2014/main" id="{03993BF7-53B4-7B18-5158-2E62B71E00EF}"/>
              </a:ext>
            </a:extLst>
          </p:cNvPr>
          <p:cNvSpPr txBox="1"/>
          <p:nvPr/>
        </p:nvSpPr>
        <p:spPr>
          <a:xfrm>
            <a:off x="1279376" y="2217441"/>
            <a:ext cx="10001073" cy="2800767"/>
          </a:xfrm>
          <a:prstGeom prst="rect">
            <a:avLst/>
          </a:prstGeom>
          <a:noFill/>
        </p:spPr>
        <p:txBody>
          <a:bodyPr wrap="square">
            <a:spAutoFit/>
          </a:bodyPr>
          <a:lstStyle/>
          <a:p>
            <a:pPr algn="ctr"/>
            <a:r>
              <a:rPr lang="tr-TR" sz="4400" b="1" dirty="0">
                <a:solidFill>
                  <a:srgbClr val="192E5A"/>
                </a:solidFill>
              </a:rPr>
              <a:t>2025-2029 Stratejik Plan Hedef Kartları 2025 Yılı Gerçekleşme Verileri Kapsamında Hedeflenen Değere Ulaşılamayan Hedef Kartları </a:t>
            </a:r>
          </a:p>
        </p:txBody>
      </p:sp>
    </p:spTree>
    <p:extLst>
      <p:ext uri="{BB962C8B-B14F-4D97-AF65-F5344CB8AC3E}">
        <p14:creationId xmlns:p14="http://schemas.microsoft.com/office/powerpoint/2010/main" val="197662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D22FAD7-46CD-E7EB-2185-BA180049D59F}"/>
            </a:ext>
          </a:extLst>
        </p:cNvPr>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A61A6AE0-A10F-47F9-854A-DE10FE41DD03}"/>
              </a:ext>
            </a:extLst>
          </p:cNvPr>
          <p:cNvGraphicFramePr>
            <a:graphicFrameLocks noGrp="1"/>
          </p:cNvGraphicFramePr>
          <p:nvPr>
            <p:extLst>
              <p:ext uri="{D42A27DB-BD31-4B8C-83A1-F6EECF244321}">
                <p14:modId xmlns:p14="http://schemas.microsoft.com/office/powerpoint/2010/main" val="2546492008"/>
              </p:ext>
            </p:extLst>
          </p:nvPr>
        </p:nvGraphicFramePr>
        <p:xfrm>
          <a:off x="469033" y="1175217"/>
          <a:ext cx="10760141" cy="5384892"/>
        </p:xfrm>
        <a:graphic>
          <a:graphicData uri="http://schemas.openxmlformats.org/drawingml/2006/table">
            <a:tbl>
              <a:tblPr firstRow="1" firstCol="1" bandRow="1"/>
              <a:tblGrid>
                <a:gridCol w="5245568">
                  <a:extLst>
                    <a:ext uri="{9D8B030D-6E8A-4147-A177-3AD203B41FA5}">
                      <a16:colId xmlns:a16="http://schemas.microsoft.com/office/drawing/2014/main" val="3224500207"/>
                    </a:ext>
                  </a:extLst>
                </a:gridCol>
                <a:gridCol w="999316">
                  <a:extLst>
                    <a:ext uri="{9D8B030D-6E8A-4147-A177-3AD203B41FA5}">
                      <a16:colId xmlns:a16="http://schemas.microsoft.com/office/drawing/2014/main" val="1276127849"/>
                    </a:ext>
                  </a:extLst>
                </a:gridCol>
                <a:gridCol w="702520">
                  <a:extLst>
                    <a:ext uri="{9D8B030D-6E8A-4147-A177-3AD203B41FA5}">
                      <a16:colId xmlns:a16="http://schemas.microsoft.com/office/drawing/2014/main" val="1082439049"/>
                    </a:ext>
                  </a:extLst>
                </a:gridCol>
                <a:gridCol w="827018">
                  <a:extLst>
                    <a:ext uri="{9D8B030D-6E8A-4147-A177-3AD203B41FA5}">
                      <a16:colId xmlns:a16="http://schemas.microsoft.com/office/drawing/2014/main" val="2614759713"/>
                    </a:ext>
                  </a:extLst>
                </a:gridCol>
                <a:gridCol w="632492">
                  <a:extLst>
                    <a:ext uri="{9D8B030D-6E8A-4147-A177-3AD203B41FA5}">
                      <a16:colId xmlns:a16="http://schemas.microsoft.com/office/drawing/2014/main" val="3990383304"/>
                    </a:ext>
                  </a:extLst>
                </a:gridCol>
                <a:gridCol w="1119368">
                  <a:extLst>
                    <a:ext uri="{9D8B030D-6E8A-4147-A177-3AD203B41FA5}">
                      <a16:colId xmlns:a16="http://schemas.microsoft.com/office/drawing/2014/main" val="980364259"/>
                    </a:ext>
                  </a:extLst>
                </a:gridCol>
                <a:gridCol w="1233859">
                  <a:extLst>
                    <a:ext uri="{9D8B030D-6E8A-4147-A177-3AD203B41FA5}">
                      <a16:colId xmlns:a16="http://schemas.microsoft.com/office/drawing/2014/main" val="868995350"/>
                    </a:ext>
                  </a:extLst>
                </a:gridCol>
              </a:tblGrid>
              <a:tr h="177793">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1: Eğitim – Öğretimin Kalitesini Artırmak Ve Sürdürülebilirliğini Sağlamak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00358355"/>
                  </a:ext>
                </a:extLst>
              </a:tr>
              <a:tr h="175613">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5</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5 (Hedef 1.5: Öğrencilerin Bilgi, Beceri Ve Yetkinliğini Artırmak)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278414383"/>
                  </a:ext>
                </a:extLst>
              </a:tr>
              <a:tr h="161812">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5 Performansı</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45,00 %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626807741"/>
                  </a:ext>
                </a:extLst>
              </a:tr>
              <a:tr h="161812">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290718947"/>
                  </a:ext>
                </a:extLst>
              </a:tr>
              <a:tr h="321370">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2812351812"/>
                  </a:ext>
                </a:extLst>
              </a:tr>
              <a:tr h="267017">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1.5.1. Staj Yapan Öğrenci Oranı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15,52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-248,00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65657512"/>
                  </a:ext>
                </a:extLst>
              </a:tr>
              <a:tr h="316194">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1.5.2. Öğrencilere 3+1 ve 7+1 Eğitim Modelini Sunan Program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068801786"/>
                  </a:ext>
                </a:extLst>
              </a:tr>
              <a:tr h="290557">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PG1.5.3. Program Başına Düzenlenen Teknik Gezi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391,30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908179761"/>
                  </a:ext>
                </a:extLst>
              </a:tr>
              <a:tr h="256374">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PG1.5.4. Girişimcilik Konusunda Düzenlenen Etkinlik Sayısı (**)</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835542059"/>
                  </a:ext>
                </a:extLst>
              </a:tr>
              <a:tr h="3256350">
                <a:tc>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%45,00 performansla ulaşıldığı görülmektedir. Performans göstergeleri incelendiğinde, öğrencilerin bilgi, beceri ve yetkinliklerinin geliştirilmesine yönelik bazı göstergelerde hedeflerin aşıldığı, bazı göstergelerde ise hedef değerlerin altında kalındığı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Öğrencilere 3+1 ve 7+1 eğitim modelini sunan program sayısı ile program başına düzenlenen teknik gezi sayısı göstergelerinde hedeflerin üzerinde gerçekleşmeler kaydedilmiştir. Bu durum, uygulamalı eğitim olanaklarının artırılması ve öğrencilerin saha deneyimi kazanmalarına yönelik faaliyetlerin güçlendirildiğini göstermektedir.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Bununla birlikte, Staj Yapan Öğrenci Oranı göstergesine ilişkin olarak, 2025-2029 Stratejik Planı hazırlık sürecinde başlangıç değerinin hesaplanmasında yöntemsel hatadan kaynaklı bazı sorunlar tespit edilmiştir. Söz konusu husus Stratejik Planın güncellenmiş versiyonunda revize edilerek başlangıç değeri ve hedef seviyeleri yeniden düzenlenmiştir. Yapılan bu düzeltmeler doğrultusunda izleyen dönemlerde elde edilecek performans sonuçlarının daha gerçekçi, ölçülebilir ve tutarlı bir yapıda gerçekleşeceği değerlendirilmektedir. </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dönemde sektör iş birliklerinin artırılması, staj imkânlarının çeşitlendirilmesi, kariyer ve girişimcilik faaliyetlerinin yaygınlaştırılması suretiyle öğrencilerin uygulama temelli öğrenme kazanımlarının güçlendirilmesine yönelik çalışmaların sürdürüleceği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6184" marR="26184"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168692066"/>
                  </a:ext>
                </a:extLst>
              </a:tr>
            </a:tbl>
          </a:graphicData>
        </a:graphic>
      </p:graphicFrame>
      <p:sp>
        <p:nvSpPr>
          <p:cNvPr id="2" name="Metin kutusu 1">
            <a:extLst>
              <a:ext uri="{FF2B5EF4-FFF2-40B4-BE49-F238E27FC236}">
                <a16:creationId xmlns:a16="http://schemas.microsoft.com/office/drawing/2014/main" id="{8A56215C-3153-60A2-2E79-27706F08393D}"/>
              </a:ext>
            </a:extLst>
          </p:cNvPr>
          <p:cNvSpPr txBox="1"/>
          <p:nvPr/>
        </p:nvSpPr>
        <p:spPr>
          <a:xfrm>
            <a:off x="409000" y="620181"/>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3653342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2212936-71AA-469C-0E99-2A4C4FC22F4F}"/>
            </a:ext>
          </a:extLst>
        </p:cNvPr>
        <p:cNvGrpSpPr/>
        <p:nvPr/>
      </p:nvGrpSpPr>
      <p:grpSpPr>
        <a:xfrm>
          <a:off x="0" y="0"/>
          <a:ext cx="0" cy="0"/>
          <a:chOff x="0" y="0"/>
          <a:chExt cx="0" cy="0"/>
        </a:xfrm>
      </p:grpSpPr>
      <p:sp>
        <p:nvSpPr>
          <p:cNvPr id="6" name="Metin kutusu 5">
            <a:extLst>
              <a:ext uri="{FF2B5EF4-FFF2-40B4-BE49-F238E27FC236}">
                <a16:creationId xmlns:a16="http://schemas.microsoft.com/office/drawing/2014/main" id="{CA37ED86-C7C8-A7F2-A313-072FF89B0306}"/>
              </a:ext>
            </a:extLst>
          </p:cNvPr>
          <p:cNvSpPr txBox="1"/>
          <p:nvPr/>
        </p:nvSpPr>
        <p:spPr>
          <a:xfrm>
            <a:off x="527071" y="600689"/>
            <a:ext cx="2871270" cy="400110"/>
          </a:xfrm>
          <a:prstGeom prst="rect">
            <a:avLst/>
          </a:prstGeom>
          <a:noFill/>
        </p:spPr>
        <p:txBody>
          <a:bodyPr wrap="square" rtlCol="0">
            <a:spAutoFit/>
          </a:bodyPr>
          <a:lstStyle/>
          <a:p>
            <a:r>
              <a:rPr lang="tr-TR" sz="2000" b="1" dirty="0">
                <a:solidFill>
                  <a:srgbClr val="192E5A"/>
                </a:solidFill>
              </a:rPr>
              <a:t>BAŞLIK</a:t>
            </a:r>
          </a:p>
        </p:txBody>
      </p:sp>
      <p:graphicFrame>
        <p:nvGraphicFramePr>
          <p:cNvPr id="2" name="Tablo 1">
            <a:extLst>
              <a:ext uri="{FF2B5EF4-FFF2-40B4-BE49-F238E27FC236}">
                <a16:creationId xmlns:a16="http://schemas.microsoft.com/office/drawing/2014/main" id="{21BBE757-699D-0D1A-073B-0E05C5EA0B2C}"/>
              </a:ext>
            </a:extLst>
          </p:cNvPr>
          <p:cNvGraphicFramePr>
            <a:graphicFrameLocks noGrp="1"/>
          </p:cNvGraphicFramePr>
          <p:nvPr>
            <p:extLst>
              <p:ext uri="{D42A27DB-BD31-4B8C-83A1-F6EECF244321}">
                <p14:modId xmlns:p14="http://schemas.microsoft.com/office/powerpoint/2010/main" val="2624193810"/>
              </p:ext>
            </p:extLst>
          </p:nvPr>
        </p:nvGraphicFramePr>
        <p:xfrm>
          <a:off x="385103" y="600689"/>
          <a:ext cx="11421794" cy="5355838"/>
        </p:xfrm>
        <a:graphic>
          <a:graphicData uri="http://schemas.openxmlformats.org/drawingml/2006/table">
            <a:tbl>
              <a:tblPr firstRow="1" firstCol="1" bandRow="1"/>
              <a:tblGrid>
                <a:gridCol w="5405635">
                  <a:extLst>
                    <a:ext uri="{9D8B030D-6E8A-4147-A177-3AD203B41FA5}">
                      <a16:colId xmlns:a16="http://schemas.microsoft.com/office/drawing/2014/main" val="1424063153"/>
                    </a:ext>
                  </a:extLst>
                </a:gridCol>
                <a:gridCol w="1171056">
                  <a:extLst>
                    <a:ext uri="{9D8B030D-6E8A-4147-A177-3AD203B41FA5}">
                      <a16:colId xmlns:a16="http://schemas.microsoft.com/office/drawing/2014/main" val="3886792079"/>
                    </a:ext>
                  </a:extLst>
                </a:gridCol>
                <a:gridCol w="758020">
                  <a:extLst>
                    <a:ext uri="{9D8B030D-6E8A-4147-A177-3AD203B41FA5}">
                      <a16:colId xmlns:a16="http://schemas.microsoft.com/office/drawing/2014/main" val="860896520"/>
                    </a:ext>
                  </a:extLst>
                </a:gridCol>
                <a:gridCol w="890944">
                  <a:extLst>
                    <a:ext uri="{9D8B030D-6E8A-4147-A177-3AD203B41FA5}">
                      <a16:colId xmlns:a16="http://schemas.microsoft.com/office/drawing/2014/main" val="1816788193"/>
                    </a:ext>
                  </a:extLst>
                </a:gridCol>
                <a:gridCol w="681378">
                  <a:extLst>
                    <a:ext uri="{9D8B030D-6E8A-4147-A177-3AD203B41FA5}">
                      <a16:colId xmlns:a16="http://schemas.microsoft.com/office/drawing/2014/main" val="2599783237"/>
                    </a:ext>
                  </a:extLst>
                </a:gridCol>
                <a:gridCol w="1177147">
                  <a:extLst>
                    <a:ext uri="{9D8B030D-6E8A-4147-A177-3AD203B41FA5}">
                      <a16:colId xmlns:a16="http://schemas.microsoft.com/office/drawing/2014/main" val="3808754776"/>
                    </a:ext>
                  </a:extLst>
                </a:gridCol>
                <a:gridCol w="1337614">
                  <a:extLst>
                    <a:ext uri="{9D8B030D-6E8A-4147-A177-3AD203B41FA5}">
                      <a16:colId xmlns:a16="http://schemas.microsoft.com/office/drawing/2014/main" val="968705835"/>
                    </a:ext>
                  </a:extLst>
                </a:gridCol>
              </a:tblGrid>
              <a:tr h="151548">
                <a:tc>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1: Eğitim – Öğretimin Kalitesini Artırmak Ve Sürdürülebilirliğini Sağlamak</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885532191"/>
                  </a:ext>
                </a:extLst>
              </a:tr>
              <a:tr h="260010">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6 (Hedef 1.6: Öğretim Elemanlarının Eğitime Yönelik Bilgi, Beceri Ve Yetkinliğini Artırmak)</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262434183"/>
                  </a:ext>
                </a:extLst>
              </a:tr>
              <a:tr h="151548">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6 Performansı</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30,00 %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634015911"/>
                  </a:ext>
                </a:extLst>
              </a:tr>
              <a:tr h="151548">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677938971"/>
                  </a:ext>
                </a:extLst>
              </a:tr>
              <a:tr h="260010">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1530530891"/>
                  </a:ext>
                </a:extLst>
              </a:tr>
              <a:tr h="260010">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1.6.1. Öğretim Elemanlarının Öğretim Becerilerinin Artmasına Yönelik Düzenlenen Etkinlik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53</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386724236"/>
                  </a:ext>
                </a:extLst>
              </a:tr>
              <a:tr h="260010">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1.6.2. Öğretim Becerilerinin Artmasına Yönelik Etkinliklere Katılan Öğretim Elemanı Oranı (%)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37</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39,28</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214,00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508791852"/>
                  </a:ext>
                </a:extLst>
              </a:tr>
              <a:tr h="260010">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1.6.3. Yenilikçi Öğrenme Ve Ölçme-Değerlendirme Yöntemlerinin/Teknolojilerinin Kullanıldığı Ders Oranı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4,03</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-59,70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133570224"/>
                  </a:ext>
                </a:extLst>
              </a:tr>
              <a:tr h="3601144">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%30,00 performansla ulaşıldığı görülmektedir. Performans göstergeleri incelendiğinde, öğretim elemanlarının eğitime yönelik bilgi, beceri ve yetkinliklerinin geliştirilmesine ilişkin göstergelerde kısmi gerçekleşmeler sağlandığı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Öğretim becerilerinin artırılmasına yönelik düzenlenen etkinlik sayısı göstergesinde hedef değerin altında kalınmış olmakla birlikte, söz konusu etkinliklere katılan öğretim elemanı oranı göstergesinde hedefin üzerinde gerçekleşme kaydedilmiştir. Bu durum, öğretim elemanlarının mesleki gelişim faaliyetlerine katılım konusunda istekli olduklarını ve hizmet içi eğitim süreçlerinin etkin biçimde yürütüldüğünü göstermektedir.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Bununla birlikte, yenilikçi öğrenme ile ölçme-değerlendirme yöntem ve teknolojilerinin kullanıldığı ders oranı göstergesinde hedeflenen performans düzeyine ulaşılamamıştır. Söz konusu göstergede ortaya çıkan sapmanın, 2025-2029 Stratejik Planı’nda başlangıç değerinin hesaplanmasına ilişkin yöntemsel hatalardan kaynaklandığı tespit edilmiştir. Bu kapsamda ilgili göstergeye ilişkin hesaplama yöntemi gözden geçirilmiş, başlangıç değeri ve hedef değerler Stratejik Planın güncellenmiş versiyonunda revize edilmiştir. Yapılan düzeltmeler doğrultusunda izleyen dönemlerde elde edilecek sonuçların daha gerçekçi, ölçülebilir ve karşılaştırılabilir nitelikte olacağı değerlendirilmektedir.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Genel olarak değerlendirildiğinde; öğretim elemanlarının mesleki gelişimine yönelik farkındalık ve katılım düzeyinin yüksek olduğu, ancak yenilikçi öğretim uygulamalarının yaygınlaştırılması noktasında ilave kurumsal destek mekanizmalarına ihtiyaç duyulduğu anlaşılmakta olup, planlanan iyileştirme faaliyetlerinin önümüzdeki dönem performansına olumlu katkı sağlaması beklenmektedir.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3818" marR="23818"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338507136"/>
                  </a:ext>
                </a:extLst>
              </a:tr>
            </a:tbl>
          </a:graphicData>
        </a:graphic>
      </p:graphicFrame>
      <p:sp>
        <p:nvSpPr>
          <p:cNvPr id="3" name="Metin kutusu 2">
            <a:extLst>
              <a:ext uri="{FF2B5EF4-FFF2-40B4-BE49-F238E27FC236}">
                <a16:creationId xmlns:a16="http://schemas.microsoft.com/office/drawing/2014/main" id="{397E21B5-BA3D-A1C0-945F-FDFD7AB08673}"/>
              </a:ext>
            </a:extLst>
          </p:cNvPr>
          <p:cNvSpPr txBox="1"/>
          <p:nvPr/>
        </p:nvSpPr>
        <p:spPr>
          <a:xfrm>
            <a:off x="385103" y="107433"/>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18921068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98F7001-A1D4-C1C6-8BA1-2824DC1B1C2C}"/>
            </a:ext>
          </a:extLst>
        </p:cNvPr>
        <p:cNvGrpSpPr/>
        <p:nvPr/>
      </p:nvGrpSpPr>
      <p:grpSpPr>
        <a:xfrm>
          <a:off x="0" y="0"/>
          <a:ext cx="0" cy="0"/>
          <a:chOff x="0" y="0"/>
          <a:chExt cx="0" cy="0"/>
        </a:xfrm>
      </p:grpSpPr>
      <p:sp>
        <p:nvSpPr>
          <p:cNvPr id="2" name="Metin kutusu 1">
            <a:extLst>
              <a:ext uri="{FF2B5EF4-FFF2-40B4-BE49-F238E27FC236}">
                <a16:creationId xmlns:a16="http://schemas.microsoft.com/office/drawing/2014/main" id="{F2C899B0-18EE-4448-A055-8FC17D63155B}"/>
              </a:ext>
            </a:extLst>
          </p:cNvPr>
          <p:cNvSpPr txBox="1"/>
          <p:nvPr/>
        </p:nvSpPr>
        <p:spPr>
          <a:xfrm>
            <a:off x="1246488" y="228700"/>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graphicFrame>
        <p:nvGraphicFramePr>
          <p:cNvPr id="3" name="Tablo 2">
            <a:extLst>
              <a:ext uri="{FF2B5EF4-FFF2-40B4-BE49-F238E27FC236}">
                <a16:creationId xmlns:a16="http://schemas.microsoft.com/office/drawing/2014/main" id="{8BF98BCC-CC52-7D42-E2D8-58C37866A60D}"/>
              </a:ext>
            </a:extLst>
          </p:cNvPr>
          <p:cNvGraphicFramePr>
            <a:graphicFrameLocks noGrp="1"/>
          </p:cNvGraphicFramePr>
          <p:nvPr>
            <p:extLst>
              <p:ext uri="{D42A27DB-BD31-4B8C-83A1-F6EECF244321}">
                <p14:modId xmlns:p14="http://schemas.microsoft.com/office/powerpoint/2010/main" val="2641979599"/>
              </p:ext>
            </p:extLst>
          </p:nvPr>
        </p:nvGraphicFramePr>
        <p:xfrm>
          <a:off x="1246488" y="958124"/>
          <a:ext cx="10315972" cy="4929316"/>
        </p:xfrm>
        <a:graphic>
          <a:graphicData uri="http://schemas.openxmlformats.org/drawingml/2006/table">
            <a:tbl>
              <a:tblPr firstRow="1" firstCol="1" bandRow="1"/>
              <a:tblGrid>
                <a:gridCol w="4969355">
                  <a:extLst>
                    <a:ext uri="{9D8B030D-6E8A-4147-A177-3AD203B41FA5}">
                      <a16:colId xmlns:a16="http://schemas.microsoft.com/office/drawing/2014/main" val="1272213338"/>
                    </a:ext>
                  </a:extLst>
                </a:gridCol>
                <a:gridCol w="1044386">
                  <a:extLst>
                    <a:ext uri="{9D8B030D-6E8A-4147-A177-3AD203B41FA5}">
                      <a16:colId xmlns:a16="http://schemas.microsoft.com/office/drawing/2014/main" val="1221248571"/>
                    </a:ext>
                  </a:extLst>
                </a:gridCol>
                <a:gridCol w="672457">
                  <a:extLst>
                    <a:ext uri="{9D8B030D-6E8A-4147-A177-3AD203B41FA5}">
                      <a16:colId xmlns:a16="http://schemas.microsoft.com/office/drawing/2014/main" val="216669393"/>
                    </a:ext>
                  </a:extLst>
                </a:gridCol>
                <a:gridCol w="792881">
                  <a:extLst>
                    <a:ext uri="{9D8B030D-6E8A-4147-A177-3AD203B41FA5}">
                      <a16:colId xmlns:a16="http://schemas.microsoft.com/office/drawing/2014/main" val="2314377846"/>
                    </a:ext>
                  </a:extLst>
                </a:gridCol>
                <a:gridCol w="606383">
                  <a:extLst>
                    <a:ext uri="{9D8B030D-6E8A-4147-A177-3AD203B41FA5}">
                      <a16:colId xmlns:a16="http://schemas.microsoft.com/office/drawing/2014/main" val="3572939515"/>
                    </a:ext>
                  </a:extLst>
                </a:gridCol>
                <a:gridCol w="1047583">
                  <a:extLst>
                    <a:ext uri="{9D8B030D-6E8A-4147-A177-3AD203B41FA5}">
                      <a16:colId xmlns:a16="http://schemas.microsoft.com/office/drawing/2014/main" val="474599374"/>
                    </a:ext>
                  </a:extLst>
                </a:gridCol>
                <a:gridCol w="1182927">
                  <a:extLst>
                    <a:ext uri="{9D8B030D-6E8A-4147-A177-3AD203B41FA5}">
                      <a16:colId xmlns:a16="http://schemas.microsoft.com/office/drawing/2014/main" val="3797406160"/>
                    </a:ext>
                  </a:extLst>
                </a:gridCol>
              </a:tblGrid>
              <a:tr h="171708">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2: Özgün Değer Katan Bilimsel Araştırmaların Niteliğini Ve Niceliğini Arttırmak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853271259"/>
                  </a:ext>
                </a:extLst>
              </a:tr>
              <a:tr h="262332">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5</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5 (Hedef 2.5: Üretilen Bilgi Ve Teknolojinin Ekonomik Ve Toplumsal Katkısının Arttırılması)</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182025932"/>
                  </a:ext>
                </a:extLst>
              </a:tr>
              <a:tr h="102309">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2: Hedef Kartı 5 Performansı</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40,00 %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866226537"/>
                  </a:ext>
                </a:extLst>
              </a:tr>
              <a:tr h="102309">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056523444"/>
                  </a:ext>
                </a:extLst>
              </a:tr>
              <a:tr h="257364">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527065304"/>
                  </a:ext>
                </a:extLst>
              </a:tr>
              <a:tr h="169602">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2.5.1. Ulusal Ve Uluslararası Patent, Faydalı Model Ve Tasarım Başvuru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720407372"/>
                  </a:ext>
                </a:extLst>
              </a:tr>
              <a:tr h="169602">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2.5.2. Ulusal Ve Uluslararası Patent, Faydalı Model Ve Tasarım Tescil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862898966"/>
                  </a:ext>
                </a:extLst>
              </a:tr>
              <a:tr h="166939">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2.5.3. Ticarileşen Ürün Sayısı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742956783"/>
                  </a:ext>
                </a:extLst>
              </a:tr>
              <a:tr h="3390201">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%40,00 performansla ulaşıldığı görülmektedir. Performans göstergeleri incelendiğinde, üretilen bilgi ve teknolojinin ekonomik ve toplumsal katkıya dönüştürülmesine yönelik göstergelerde hedef değerlerin altında kalındığı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Ulusal ve uluslararası patent, faydalı model ve tasarım başvuru sayısı göstergesinde hedefin altında gerçekleşme olduğu; tescil sayısı ile ticarileşen ürün sayısı göstergelerinde ise hedeflenen değerlere ulaşılamadığı görülmektedir. Bu durum, araştırma çıktılarının ticarileşme ve fikri mülkiyet süreçlerine dönüşümünde istenilen seviyeye henüz ulaşılamadığını göstermektedir.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Söz konusu sapmanın; patent başvuru süreçlerinin uzunluğu, tescil değerlendirme aşamalarının devam etmesi, teknoloji transfer ve sanayi iş birliklerinin gelişim sürecinde olmasından kaynaklandığı değerlendirilmektedir.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dönemde teknoloji transfer ofisi faaliyetlerinin güçlendirilmesi, patent teşvik mekanizmalarının artırılması, üniversite-sanayi iş birliklerinin geliştirilmesi ve araştırma çıktılarının ticarileştirilmesine yönelik destek süreçlerinin yaygınlaştırılması yönünde çalışmaların sürdürüleceği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8281" marR="28281"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269060035"/>
                  </a:ext>
                </a:extLst>
              </a:tr>
            </a:tbl>
          </a:graphicData>
        </a:graphic>
      </p:graphicFrame>
    </p:spTree>
    <p:extLst>
      <p:ext uri="{BB962C8B-B14F-4D97-AF65-F5344CB8AC3E}">
        <p14:creationId xmlns:p14="http://schemas.microsoft.com/office/powerpoint/2010/main" val="30320227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2D3ED27-64C5-7376-33C1-433F4502B0D5}"/>
            </a:ext>
          </a:extLst>
        </p:cNvPr>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0E7FD9C6-FAA2-4362-629B-463BBF4F5F9E}"/>
              </a:ext>
            </a:extLst>
          </p:cNvPr>
          <p:cNvGraphicFramePr>
            <a:graphicFrameLocks noGrp="1"/>
          </p:cNvGraphicFramePr>
          <p:nvPr>
            <p:extLst>
              <p:ext uri="{D42A27DB-BD31-4B8C-83A1-F6EECF244321}">
                <p14:modId xmlns:p14="http://schemas.microsoft.com/office/powerpoint/2010/main" val="1295067629"/>
              </p:ext>
            </p:extLst>
          </p:nvPr>
        </p:nvGraphicFramePr>
        <p:xfrm>
          <a:off x="308482" y="1046839"/>
          <a:ext cx="11322345" cy="5511899"/>
        </p:xfrm>
        <a:graphic>
          <a:graphicData uri="http://schemas.openxmlformats.org/drawingml/2006/table">
            <a:tbl>
              <a:tblPr firstRow="1" firstCol="1" bandRow="1"/>
              <a:tblGrid>
                <a:gridCol w="5454141">
                  <a:extLst>
                    <a:ext uri="{9D8B030D-6E8A-4147-A177-3AD203B41FA5}">
                      <a16:colId xmlns:a16="http://schemas.microsoft.com/office/drawing/2014/main" val="3165151312"/>
                    </a:ext>
                  </a:extLst>
                </a:gridCol>
                <a:gridCol w="1143930">
                  <a:extLst>
                    <a:ext uri="{9D8B030D-6E8A-4147-A177-3AD203B41FA5}">
                      <a16:colId xmlns:a16="http://schemas.microsoft.com/office/drawing/2014/main" val="3525592877"/>
                    </a:ext>
                  </a:extLst>
                </a:gridCol>
                <a:gridCol w="740398">
                  <a:extLst>
                    <a:ext uri="{9D8B030D-6E8A-4147-A177-3AD203B41FA5}">
                      <a16:colId xmlns:a16="http://schemas.microsoft.com/office/drawing/2014/main" val="4247210676"/>
                    </a:ext>
                  </a:extLst>
                </a:gridCol>
                <a:gridCol w="870230">
                  <a:extLst>
                    <a:ext uri="{9D8B030D-6E8A-4147-A177-3AD203B41FA5}">
                      <a16:colId xmlns:a16="http://schemas.microsoft.com/office/drawing/2014/main" val="2957489156"/>
                    </a:ext>
                  </a:extLst>
                </a:gridCol>
                <a:gridCol w="665540">
                  <a:extLst>
                    <a:ext uri="{9D8B030D-6E8A-4147-A177-3AD203B41FA5}">
                      <a16:colId xmlns:a16="http://schemas.microsoft.com/office/drawing/2014/main" val="139286706"/>
                    </a:ext>
                  </a:extLst>
                </a:gridCol>
                <a:gridCol w="1149780">
                  <a:extLst>
                    <a:ext uri="{9D8B030D-6E8A-4147-A177-3AD203B41FA5}">
                      <a16:colId xmlns:a16="http://schemas.microsoft.com/office/drawing/2014/main" val="1755360544"/>
                    </a:ext>
                  </a:extLst>
                </a:gridCol>
                <a:gridCol w="1298326">
                  <a:extLst>
                    <a:ext uri="{9D8B030D-6E8A-4147-A177-3AD203B41FA5}">
                      <a16:colId xmlns:a16="http://schemas.microsoft.com/office/drawing/2014/main" val="1875669736"/>
                    </a:ext>
                  </a:extLst>
                </a:gridCol>
              </a:tblGrid>
              <a:tr h="233871">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4:  Sürdürülebilir Kalkınma Amaçlarına Yönelik Faaliyetleri Geliştirmek</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377293164"/>
                  </a:ext>
                </a:extLst>
              </a:tr>
              <a:tr h="145695">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3</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3 (Hedef 4.3: Üniversitenin Ekolojik Ayak İzini Azaltmak )</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538715420"/>
                  </a:ext>
                </a:extLst>
              </a:tr>
              <a:tr h="145695">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4: Hedef Kartı 3 Performansı</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38,33 %</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685082714"/>
                  </a:ext>
                </a:extLst>
              </a:tr>
              <a:tr h="145695">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14260802"/>
                  </a:ext>
                </a:extLst>
              </a:tr>
              <a:tr h="300951">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90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90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3815375393"/>
                  </a:ext>
                </a:extLst>
              </a:tr>
              <a:tr h="236954">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4.3.1. Kişi Başı Elektrik Tüketimi (Kwh)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143,22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138</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177,44</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-655,55</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4258565627"/>
                  </a:ext>
                </a:extLst>
              </a:tr>
              <a:tr h="277582">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4.3.2. Kişi Başı Su Tüketimi (m3)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3,30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3,18</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3,19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91,66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277390300"/>
                  </a:ext>
                </a:extLst>
              </a:tr>
              <a:tr h="243936">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4.3.3. Geri Dönüştürülen Atıkların Ağırlığı (Kg) (**)</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14.000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15.322,00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328249408"/>
                  </a:ext>
                </a:extLst>
              </a:tr>
              <a:tr h="302817">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PG4.3.4. Toplam Karbon Ayak İzi (**)</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8,56</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8,32</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1.070</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-44.239</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617152870"/>
                  </a:ext>
                </a:extLst>
              </a:tr>
              <a:tr h="3474590">
                <a:tc>
                  <a:txBody>
                    <a:bodyPr/>
                    <a:lstStyle/>
                    <a:p>
                      <a:pPr algn="l">
                        <a:lnSpc>
                          <a:spcPct val="115000"/>
                        </a:lnSpc>
                        <a:spcBef>
                          <a:spcPts val="1000"/>
                        </a:spcBef>
                        <a:spcAft>
                          <a:spcPts val="1000"/>
                        </a:spcAft>
                        <a:buNone/>
                      </a:pPr>
                      <a:r>
                        <a:rPr lang="tr-TR" sz="9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9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%38,33 performansla ulaşıldığı görülmektedir. Performans göstergeleri incelendiğinde, üniversitenin ekolojik ayak izinin azaltılmasına yönelik göstergelerde farklı yönlü gerçekleşmeler olduğu anlaşılmaktadır.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Geri dönüştürülen atıkların ağırlığı göstergesinde hedef değerlerin oldukça üzerinde gerçekleşme sağlanmış olup, bu durum atık yönetimi ve geri dönüşüm uygulamalarının kurumsal düzeyde yaygınlaştığını göstermektedir. Kişi başı su tüketimi göstergesinde ise hedefe yakın gerçekleşme kaydedilmiştir.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Buna karşılık, kişi başı elektrik tüketimi ile toplam karbon ayak izi göstergelerinde hedef değerlerin üzerinde gerçekleşmeler olduğu görülmekte olup, bu durum enerji tüketimi ve karbon salınımının azaltılmasına yönelik uygulamaların istenilen düzeyde sonuç vermediğini ortaya koymaktadır.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Diğer taraftan, PG 4.3.1, PG 4.3.2 ve PG 4.3.4 göstergelerinde 2025-2029 Stratejik Planında başlangıç değerlerinin hesaplanmasında hatalar tespit edilmiş, söz konusu göstergeler Stratejik Planın güncellenmiş versiyonunda revize edilerek düzeltilmiş ve hedef değerler yeniden düzenlenmiştir. Yapılan bu revizyonlar doğrultusunda izleyen dönemlerde daha tutarlı, karşılaştırılabilir ve gerçekçi performans sonuçları elde edilmesi beklenmektedir.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Önümüzdeki süreçte enerji verimliliği uygulamalarının yaygınlaştırılması, karbon salınımını azaltmaya yönelik altyapı yatırımlarının artırılması ve çevresel sürdürülebilirlik odaklı farkındalık çalışmalarının sürdürülmesi öngörülmektedir.</a:t>
                      </a:r>
                      <a:endParaRPr lang="tr-TR" sz="9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1906" marR="21906" marT="0" marB="0"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508513812"/>
                  </a:ext>
                </a:extLst>
              </a:tr>
            </a:tbl>
          </a:graphicData>
        </a:graphic>
      </p:graphicFrame>
      <p:sp>
        <p:nvSpPr>
          <p:cNvPr id="3" name="Metin kutusu 2">
            <a:extLst>
              <a:ext uri="{FF2B5EF4-FFF2-40B4-BE49-F238E27FC236}">
                <a16:creationId xmlns:a16="http://schemas.microsoft.com/office/drawing/2014/main" id="{E0AF1484-56D4-FE8A-81D5-7400D77F9601}"/>
              </a:ext>
            </a:extLst>
          </p:cNvPr>
          <p:cNvSpPr txBox="1"/>
          <p:nvPr/>
        </p:nvSpPr>
        <p:spPr>
          <a:xfrm>
            <a:off x="308482" y="646729"/>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9822757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1F5A38F-DFC9-F17D-6BEF-4D2844FC3AF7}"/>
            </a:ext>
          </a:extLst>
        </p:cNvPr>
        <p:cNvGrpSpPr/>
        <p:nvPr/>
      </p:nvGrpSpPr>
      <p:grpSpPr>
        <a:xfrm>
          <a:off x="0" y="0"/>
          <a:ext cx="0" cy="0"/>
          <a:chOff x="0" y="0"/>
          <a:chExt cx="0" cy="0"/>
        </a:xfrm>
      </p:grpSpPr>
      <p:sp>
        <p:nvSpPr>
          <p:cNvPr id="6" name="Metin kutusu 5">
            <a:extLst>
              <a:ext uri="{FF2B5EF4-FFF2-40B4-BE49-F238E27FC236}">
                <a16:creationId xmlns:a16="http://schemas.microsoft.com/office/drawing/2014/main" id="{6595644E-4057-8F36-BA04-7ACEEB83524F}"/>
              </a:ext>
            </a:extLst>
          </p:cNvPr>
          <p:cNvSpPr txBox="1"/>
          <p:nvPr/>
        </p:nvSpPr>
        <p:spPr>
          <a:xfrm>
            <a:off x="433067" y="267403"/>
            <a:ext cx="2871270" cy="400110"/>
          </a:xfrm>
          <a:prstGeom prst="rect">
            <a:avLst/>
          </a:prstGeom>
          <a:noFill/>
        </p:spPr>
        <p:txBody>
          <a:bodyPr wrap="square" rtlCol="0">
            <a:spAutoFit/>
          </a:bodyPr>
          <a:lstStyle/>
          <a:p>
            <a:r>
              <a:rPr lang="tr-TR" sz="2000" b="1" dirty="0">
                <a:solidFill>
                  <a:srgbClr val="192E5A"/>
                </a:solidFill>
              </a:rPr>
              <a:t>SONUÇ</a:t>
            </a:r>
          </a:p>
        </p:txBody>
      </p:sp>
      <p:sp>
        <p:nvSpPr>
          <p:cNvPr id="2" name="Metin kutusu 1">
            <a:extLst>
              <a:ext uri="{FF2B5EF4-FFF2-40B4-BE49-F238E27FC236}">
                <a16:creationId xmlns:a16="http://schemas.microsoft.com/office/drawing/2014/main" id="{3985121B-3E98-C643-20BF-9C5640D44587}"/>
              </a:ext>
            </a:extLst>
          </p:cNvPr>
          <p:cNvSpPr txBox="1"/>
          <p:nvPr/>
        </p:nvSpPr>
        <p:spPr>
          <a:xfrm>
            <a:off x="549779" y="1017890"/>
            <a:ext cx="11533973" cy="2862322"/>
          </a:xfrm>
          <a:prstGeom prst="rect">
            <a:avLst/>
          </a:prstGeom>
          <a:noFill/>
        </p:spPr>
        <p:txBody>
          <a:bodyPr wrap="square" rtlCol="0">
            <a:spAutoFit/>
          </a:bodyPr>
          <a:lstStyle/>
          <a:p>
            <a:pPr marL="342900" indent="-342900">
              <a:buFont typeface="Wingdings" panose="05000000000000000000" pitchFamily="2" charset="2"/>
              <a:buChar char="v"/>
            </a:pPr>
            <a:r>
              <a:rPr lang="tr-TR" sz="2000" dirty="0">
                <a:solidFill>
                  <a:srgbClr val="192E5A"/>
                </a:solidFill>
              </a:rPr>
              <a:t>Stratejik Plan’da yer alan 4 stratejik amaç altında tanımlı 18 stratejik hedef ve bu hedeflere ilişkin 63 performans göstergesinin 2025 yılı izleme ve değerlendirme faaliyeti, Şubat ayında gerçekleştirilmiştir.</a:t>
            </a:r>
          </a:p>
          <a:p>
            <a:r>
              <a:rPr lang="tr-TR" sz="2000" dirty="0">
                <a:solidFill>
                  <a:srgbClr val="192E5A"/>
                </a:solidFill>
              </a:rPr>
              <a:t> </a:t>
            </a:r>
          </a:p>
          <a:p>
            <a:pPr marL="342900" indent="-342900">
              <a:buFont typeface="Wingdings" panose="05000000000000000000" pitchFamily="2" charset="2"/>
              <a:buChar char="v"/>
            </a:pPr>
            <a:r>
              <a:rPr lang="tr-TR" sz="2000" dirty="0">
                <a:solidFill>
                  <a:srgbClr val="192E5A"/>
                </a:solidFill>
              </a:rPr>
              <a:t>Yapılan değerlendirmeler neticesinde, 7 hedef kartında performans gerçekleşme düzeyinin %100,00 olduğu; 7 hedef kartında performansın %50,00 ve üzerinde gerçekleştiği; 4 hedef kartında ise performans düzeyinin %50,00’nin altında kaldığı tespit edilmiştir.</a:t>
            </a:r>
          </a:p>
          <a:p>
            <a:pPr marL="342900" indent="-342900">
              <a:buFont typeface="Wingdings" panose="05000000000000000000" pitchFamily="2" charset="2"/>
              <a:buChar char="v"/>
            </a:pPr>
            <a:endParaRPr lang="tr-TR" sz="2000" dirty="0">
              <a:solidFill>
                <a:srgbClr val="192E5A"/>
              </a:solidFill>
            </a:endParaRPr>
          </a:p>
          <a:p>
            <a:pPr marL="342900" indent="-342900">
              <a:buFont typeface="Wingdings" panose="05000000000000000000" pitchFamily="2" charset="2"/>
              <a:buChar char="v"/>
            </a:pPr>
            <a:endParaRPr lang="tr-TR" sz="2000" dirty="0">
              <a:solidFill>
                <a:srgbClr val="192E5A"/>
              </a:solidFill>
            </a:endParaRPr>
          </a:p>
          <a:p>
            <a:pPr marL="342900" indent="-342900">
              <a:buFont typeface="Wingdings" panose="05000000000000000000" pitchFamily="2" charset="2"/>
              <a:buChar char="v"/>
            </a:pPr>
            <a:endParaRPr lang="tr-TR" sz="2000" dirty="0">
              <a:solidFill>
                <a:srgbClr val="192E5A"/>
              </a:solidFill>
            </a:endParaRPr>
          </a:p>
        </p:txBody>
      </p:sp>
    </p:spTree>
    <p:extLst>
      <p:ext uri="{BB962C8B-B14F-4D97-AF65-F5344CB8AC3E}">
        <p14:creationId xmlns:p14="http://schemas.microsoft.com/office/powerpoint/2010/main" val="39981194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EE1AB25-75E6-480F-27F9-6CBFA3F8848A}"/>
            </a:ext>
          </a:extLst>
        </p:cNvPr>
        <p:cNvGrpSpPr/>
        <p:nvPr/>
      </p:nvGrpSpPr>
      <p:grpSpPr>
        <a:xfrm>
          <a:off x="0" y="0"/>
          <a:ext cx="0" cy="0"/>
          <a:chOff x="0" y="0"/>
          <a:chExt cx="0" cy="0"/>
        </a:xfrm>
      </p:grpSpPr>
      <p:sp>
        <p:nvSpPr>
          <p:cNvPr id="7" name="Metin kutusu 6">
            <a:extLst>
              <a:ext uri="{FF2B5EF4-FFF2-40B4-BE49-F238E27FC236}">
                <a16:creationId xmlns:a16="http://schemas.microsoft.com/office/drawing/2014/main" id="{88BA0533-ECF2-DFC9-FF8A-89F0C7EBB4AC}"/>
              </a:ext>
            </a:extLst>
          </p:cNvPr>
          <p:cNvSpPr txBox="1"/>
          <p:nvPr/>
        </p:nvSpPr>
        <p:spPr>
          <a:xfrm>
            <a:off x="1523999" y="1000798"/>
            <a:ext cx="10260651" cy="4401205"/>
          </a:xfrm>
          <a:prstGeom prst="rect">
            <a:avLst/>
          </a:prstGeom>
          <a:noFill/>
        </p:spPr>
        <p:txBody>
          <a:bodyPr wrap="square" rtlCol="0">
            <a:spAutoFit/>
          </a:bodyPr>
          <a:lstStyle/>
          <a:p>
            <a:pPr marL="342900" indent="-342900" algn="just">
              <a:buFont typeface="Wingdings" panose="05000000000000000000" pitchFamily="2" charset="2"/>
              <a:buChar char="v"/>
            </a:pPr>
            <a:r>
              <a:rPr lang="tr-TR" sz="2000" dirty="0">
                <a:solidFill>
                  <a:srgbClr val="192E5A"/>
                </a:solidFill>
              </a:rPr>
              <a:t>Bu çerçevede;</a:t>
            </a:r>
          </a:p>
          <a:p>
            <a:pPr marL="342900" indent="-342900" algn="just">
              <a:buFont typeface="Wingdings" panose="05000000000000000000" pitchFamily="2" charset="2"/>
              <a:buChar char="v"/>
            </a:pPr>
            <a:endParaRPr lang="tr-TR" sz="2000" dirty="0">
              <a:solidFill>
                <a:srgbClr val="192E5A"/>
              </a:solidFill>
            </a:endParaRPr>
          </a:p>
          <a:p>
            <a:pPr marL="800100" lvl="1" indent="-342900" algn="just">
              <a:buFont typeface="Wingdings" panose="05000000000000000000" pitchFamily="2" charset="2"/>
              <a:buChar char="v"/>
            </a:pPr>
            <a:r>
              <a:rPr lang="tr-TR" sz="2000" dirty="0">
                <a:solidFill>
                  <a:srgbClr val="192E5A"/>
                </a:solidFill>
              </a:rPr>
              <a:t>Hedef 1.1, Hedef 1.2, Hedef 2.1, Hedef 3.1, Hedef 4.1, Hedef 4.2 ve Hedef 4.4’e ilişkin performans gerçekleşmeleri %100,00 düzeyine ulaşarak hedeflerin tam olarak sağlandığını göstermiştir.</a:t>
            </a:r>
          </a:p>
          <a:p>
            <a:pPr marL="800100" lvl="1" indent="-342900" algn="just">
              <a:buFont typeface="Wingdings" panose="05000000000000000000" pitchFamily="2" charset="2"/>
              <a:buChar char="v"/>
            </a:pPr>
            <a:endParaRPr lang="tr-TR" sz="2000" dirty="0">
              <a:solidFill>
                <a:srgbClr val="192E5A"/>
              </a:solidFill>
            </a:endParaRPr>
          </a:p>
          <a:p>
            <a:pPr marL="800100" lvl="1" indent="-342900" algn="just">
              <a:buFont typeface="Wingdings" panose="05000000000000000000" pitchFamily="2" charset="2"/>
              <a:buChar char="v"/>
            </a:pPr>
            <a:r>
              <a:rPr lang="tr-TR" sz="2000" dirty="0">
                <a:solidFill>
                  <a:srgbClr val="192E5A"/>
                </a:solidFill>
              </a:rPr>
              <a:t>Hedef 1.3, Hedef 1.4, Hedef 2.2, Hedef 2.3, Hedef 2.4, Hedef 3.2 ve Hedef 3.3’e ait performans gerçekleşmeleri %50,00 ve üzerinde olup, ilgili hedeflere yönelik ilerlemenin planlanan doğrultuda devam ettiğini ortaya koymaktadır.</a:t>
            </a:r>
          </a:p>
          <a:p>
            <a:pPr marL="800100" lvl="1" indent="-342900" algn="just">
              <a:buFont typeface="Wingdings" panose="05000000000000000000" pitchFamily="2" charset="2"/>
              <a:buChar char="v"/>
            </a:pPr>
            <a:endParaRPr lang="tr-TR" sz="2000" dirty="0">
              <a:solidFill>
                <a:srgbClr val="192E5A"/>
              </a:solidFill>
            </a:endParaRPr>
          </a:p>
          <a:p>
            <a:pPr marL="800100" lvl="1" indent="-342900" algn="just">
              <a:buFont typeface="Wingdings" panose="05000000000000000000" pitchFamily="2" charset="2"/>
              <a:buChar char="v"/>
            </a:pPr>
            <a:r>
              <a:rPr lang="tr-TR" sz="2000" dirty="0">
                <a:solidFill>
                  <a:srgbClr val="192E5A"/>
                </a:solidFill>
              </a:rPr>
              <a:t>Hedef 1.5, Hedef 1.6, Hedef 2.5 ve Hedef 4.3’e ilişkin performans gerçekleşmeleri ise %50,00’nin altında kalmış olup, söz konusu hedef alanlarında ilave tedbirlerin alınması, uygulama süreçlerinin gözden geçirilmesi ve performans artırıcı iyileştirme çalışmalarının planlanması gerekliliği değerlendirilmiştir.</a:t>
            </a:r>
          </a:p>
        </p:txBody>
      </p:sp>
      <p:sp>
        <p:nvSpPr>
          <p:cNvPr id="2" name="Metin kutusu 1">
            <a:extLst>
              <a:ext uri="{FF2B5EF4-FFF2-40B4-BE49-F238E27FC236}">
                <a16:creationId xmlns:a16="http://schemas.microsoft.com/office/drawing/2014/main" id="{C490E8F4-3411-EB5A-4153-98F399279F7B}"/>
              </a:ext>
            </a:extLst>
          </p:cNvPr>
          <p:cNvSpPr txBox="1"/>
          <p:nvPr/>
        </p:nvSpPr>
        <p:spPr>
          <a:xfrm>
            <a:off x="1279101" y="350901"/>
            <a:ext cx="2871270" cy="400110"/>
          </a:xfrm>
          <a:prstGeom prst="rect">
            <a:avLst/>
          </a:prstGeom>
          <a:noFill/>
        </p:spPr>
        <p:txBody>
          <a:bodyPr wrap="square" rtlCol="0">
            <a:spAutoFit/>
          </a:bodyPr>
          <a:lstStyle/>
          <a:p>
            <a:r>
              <a:rPr lang="tr-TR" sz="2000" b="1" dirty="0">
                <a:solidFill>
                  <a:srgbClr val="192E5A"/>
                </a:solidFill>
              </a:rPr>
              <a:t>SONUÇ</a:t>
            </a:r>
          </a:p>
        </p:txBody>
      </p:sp>
    </p:spTree>
    <p:extLst>
      <p:ext uri="{BB962C8B-B14F-4D97-AF65-F5344CB8AC3E}">
        <p14:creationId xmlns:p14="http://schemas.microsoft.com/office/powerpoint/2010/main" val="3783015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5E4CF3FD-20C7-45C9-3B88-1309DDD24F61}"/>
              </a:ext>
            </a:extLst>
          </p:cNvPr>
          <p:cNvSpPr txBox="1"/>
          <p:nvPr/>
        </p:nvSpPr>
        <p:spPr>
          <a:xfrm>
            <a:off x="433027" y="963498"/>
            <a:ext cx="11137939" cy="5139869"/>
          </a:xfrm>
          <a:prstGeom prst="rect">
            <a:avLst/>
          </a:prstGeom>
          <a:noFill/>
        </p:spPr>
        <p:txBody>
          <a:bodyPr wrap="square" rtlCol="0">
            <a:spAutoFit/>
          </a:bodyPr>
          <a:lstStyle/>
          <a:p>
            <a:pPr marL="800100" lvl="1" indent="-342900" algn="just">
              <a:buFont typeface="Wingdings" panose="05000000000000000000" pitchFamily="2" charset="2"/>
              <a:buChar char="v"/>
            </a:pPr>
            <a:r>
              <a:rPr lang="tr-TR" sz="2000" b="1" kern="0" dirty="0">
                <a:solidFill>
                  <a:srgbClr val="002060"/>
                </a:solidFill>
                <a:latin typeface="Calibri" panose="020F0502020204030204" pitchFamily="34" charset="0"/>
              </a:rPr>
              <a:t>2025-2029 Stratejik Plan taslağını Cumhurbaşkanlığı Strateji ve Bütçe Başkanlığı’nın değerlendirmesinin ardından son şekli verilen Üniversitemiz 2025-2029 Dönemi Stratejik Planı 13 Aralık 2024 tarihli ve E-32624056-602.04-3280 sayılı makam oluru ile 1 Ocak 2025 tarihinden geçerli olmak üzere ile yürürlüğe konularak uygulanmasına başlanmıştır.</a:t>
            </a:r>
          </a:p>
          <a:p>
            <a:pPr marL="1257300" lvl="2" indent="-342900" algn="just">
              <a:buFont typeface="Wingdings" panose="05000000000000000000" pitchFamily="2" charset="2"/>
              <a:buChar char="v"/>
            </a:pPr>
            <a:r>
              <a:rPr lang="tr-TR" b="1" kern="0" dirty="0">
                <a:solidFill>
                  <a:srgbClr val="002060"/>
                </a:solidFill>
                <a:latin typeface="Calibri" panose="020F0502020204030204" pitchFamily="34" charset="0"/>
              </a:rPr>
              <a:t>2025-2029 Stratejik Planı 2025 Ocak-Haziran İzlemesi Ağustos ayı itibariyle gerçekleştirilerek izleme 2025 yılının Ocak-Haziran dönemine ilişkin gerçekleşme sonuçları 19 Eylül 2025 tarihinde değerlendirildi. Planın uygulanması ve 2025 yılı ilk altı aylık izleme sonuçlarının değerlendirilmesi safhasında yapılan bazı tespit ve değerlendirmeler ışığında bazı performans göstergeleri ile ilgili olarak güncelleme gerektiği kanaatine varılmış olup Stratejik Planın güncellenmesi ihtiyacı olduğuna karar verilmiştir.</a:t>
            </a:r>
          </a:p>
          <a:p>
            <a:pPr algn="just"/>
            <a:endParaRPr lang="tr-TR" sz="2000" dirty="0">
              <a:solidFill>
                <a:srgbClr val="192E5A"/>
              </a:solidFill>
            </a:endParaRPr>
          </a:p>
          <a:p>
            <a:pPr marL="914400" lvl="1" indent="-457200" algn="just">
              <a:buFont typeface="Wingdings" panose="05000000000000000000" pitchFamily="2" charset="2"/>
              <a:buChar char="v"/>
            </a:pPr>
            <a:r>
              <a:rPr lang="tr-TR" sz="2000" b="1" kern="0" dirty="0">
                <a:solidFill>
                  <a:srgbClr val="002060"/>
                </a:solidFill>
                <a:latin typeface="Calibri" panose="020F0502020204030204" pitchFamily="34" charset="0"/>
              </a:rPr>
              <a:t>Bu doğrultuda;</a:t>
            </a:r>
          </a:p>
          <a:p>
            <a:pPr marL="1371600" lvl="2" indent="-457200" algn="just">
              <a:buFont typeface="Wingdings" panose="05000000000000000000" pitchFamily="2" charset="2"/>
              <a:buChar char="v"/>
            </a:pPr>
            <a:r>
              <a:rPr lang="tr-TR" sz="2000" b="1" kern="0" dirty="0">
                <a:solidFill>
                  <a:srgbClr val="002060"/>
                </a:solidFill>
                <a:latin typeface="Calibri" panose="020F0502020204030204" pitchFamily="34" charset="0"/>
              </a:rPr>
              <a:t>Üniversiteler İçin Stratejik Planlama Rehberinde yer alan düzenleme ve yönlendirmeler dikkate alınarak hazırlanan, Cumhurbaşkanlığı Strateji ve Bütçe Başkanlığı’nın değerlendirmesinin ardından son şekli verilen Üniversitemiz 2025-2029 Dönemi Stratejik Planı’nın Güncellenmiş versiyonunun 30 Aralık 2025 tarihli rektörlük oluru ile birlikte yayımlanarak duyurulmuştur.</a:t>
            </a:r>
          </a:p>
        </p:txBody>
      </p:sp>
      <p:sp>
        <p:nvSpPr>
          <p:cNvPr id="5" name="Metin kutusu 4">
            <a:extLst>
              <a:ext uri="{FF2B5EF4-FFF2-40B4-BE49-F238E27FC236}">
                <a16:creationId xmlns:a16="http://schemas.microsoft.com/office/drawing/2014/main" id="{343B2667-CDA8-9335-3864-54233DE7E493}"/>
              </a:ext>
            </a:extLst>
          </p:cNvPr>
          <p:cNvSpPr txBox="1"/>
          <p:nvPr/>
        </p:nvSpPr>
        <p:spPr>
          <a:xfrm>
            <a:off x="1091093" y="224675"/>
            <a:ext cx="8357787" cy="400110"/>
          </a:xfrm>
          <a:prstGeom prst="rect">
            <a:avLst/>
          </a:prstGeom>
          <a:noFill/>
        </p:spPr>
        <p:txBody>
          <a:bodyPr wrap="square" rtlCol="0">
            <a:spAutoFit/>
          </a:bodyPr>
          <a:lstStyle/>
          <a:p>
            <a:r>
              <a:rPr lang="tr-TR" sz="2000" b="1" dirty="0">
                <a:solidFill>
                  <a:srgbClr val="192E5A"/>
                </a:solidFill>
              </a:rPr>
              <a:t>2025-2029 STRATEJİK PLANI BİLGİLENDİRME</a:t>
            </a:r>
          </a:p>
        </p:txBody>
      </p:sp>
    </p:spTree>
    <p:extLst>
      <p:ext uri="{BB962C8B-B14F-4D97-AF65-F5344CB8AC3E}">
        <p14:creationId xmlns:p14="http://schemas.microsoft.com/office/powerpoint/2010/main" val="12222848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914BE24-6FA0-0CF6-783C-89083A13F4A3}"/>
            </a:ext>
          </a:extLst>
        </p:cNvPr>
        <p:cNvGrpSpPr/>
        <p:nvPr/>
      </p:nvGrpSpPr>
      <p:grpSpPr>
        <a:xfrm>
          <a:off x="0" y="0"/>
          <a:ext cx="0" cy="0"/>
          <a:chOff x="0" y="0"/>
          <a:chExt cx="0" cy="0"/>
        </a:xfrm>
      </p:grpSpPr>
      <p:sp>
        <p:nvSpPr>
          <p:cNvPr id="2" name="Metin kutusu 1">
            <a:extLst>
              <a:ext uri="{FF2B5EF4-FFF2-40B4-BE49-F238E27FC236}">
                <a16:creationId xmlns:a16="http://schemas.microsoft.com/office/drawing/2014/main" id="{FF6C1635-B154-7B17-E126-74B02C17A5B7}"/>
              </a:ext>
            </a:extLst>
          </p:cNvPr>
          <p:cNvSpPr txBox="1"/>
          <p:nvPr/>
        </p:nvSpPr>
        <p:spPr>
          <a:xfrm>
            <a:off x="732169" y="922308"/>
            <a:ext cx="6651397" cy="400110"/>
          </a:xfrm>
          <a:prstGeom prst="rect">
            <a:avLst/>
          </a:prstGeom>
          <a:noFill/>
        </p:spPr>
        <p:txBody>
          <a:bodyPr wrap="square" rtlCol="0">
            <a:spAutoFit/>
          </a:bodyPr>
          <a:lstStyle/>
          <a:p>
            <a:r>
              <a:rPr lang="tr-TR" sz="2000" b="1" dirty="0">
                <a:solidFill>
                  <a:srgbClr val="192E5A"/>
                </a:solidFill>
              </a:rPr>
              <a:t>Gerçekleşmeyen Hedefler İçin İyileştirme Önerileri</a:t>
            </a:r>
          </a:p>
        </p:txBody>
      </p:sp>
      <p:sp>
        <p:nvSpPr>
          <p:cNvPr id="3" name="Metin kutusu 2">
            <a:extLst>
              <a:ext uri="{FF2B5EF4-FFF2-40B4-BE49-F238E27FC236}">
                <a16:creationId xmlns:a16="http://schemas.microsoft.com/office/drawing/2014/main" id="{D21049A5-3355-CED8-3821-807C16239F65}"/>
              </a:ext>
            </a:extLst>
          </p:cNvPr>
          <p:cNvSpPr txBox="1"/>
          <p:nvPr/>
        </p:nvSpPr>
        <p:spPr>
          <a:xfrm>
            <a:off x="329013" y="1731169"/>
            <a:ext cx="11533973" cy="6247864"/>
          </a:xfrm>
          <a:prstGeom prst="rect">
            <a:avLst/>
          </a:prstGeom>
          <a:noFill/>
        </p:spPr>
        <p:txBody>
          <a:bodyPr wrap="square" rtlCol="0">
            <a:spAutoFit/>
          </a:bodyPr>
          <a:lstStyle/>
          <a:p>
            <a:pPr marL="342900" indent="-342900" algn="just">
              <a:buFont typeface="Wingdings" panose="05000000000000000000" pitchFamily="2" charset="2"/>
              <a:buChar char="v"/>
            </a:pPr>
            <a:r>
              <a:rPr lang="pl-PL" sz="2000" dirty="0">
                <a:solidFill>
                  <a:srgbClr val="192E5A"/>
                </a:solidFill>
              </a:rPr>
              <a:t>PG 1.5.1 – Staj Yapan Öğrenci Oranı</a:t>
            </a:r>
            <a:endParaRPr lang="tr-TR" sz="2000" dirty="0">
              <a:solidFill>
                <a:srgbClr val="192E5A"/>
              </a:solidFill>
            </a:endParaRPr>
          </a:p>
          <a:p>
            <a:pPr marL="800100" lvl="1" indent="-342900" algn="just">
              <a:buFont typeface="Wingdings" panose="05000000000000000000" pitchFamily="2" charset="2"/>
              <a:buChar char="v"/>
            </a:pPr>
            <a:r>
              <a:rPr lang="tr-TR" sz="2000" dirty="0">
                <a:solidFill>
                  <a:srgbClr val="192E5A"/>
                </a:solidFill>
              </a:rPr>
              <a:t>Yerel sanayi ile protokollerin arttırılması,</a:t>
            </a:r>
          </a:p>
          <a:p>
            <a:pPr marL="800100" lvl="1" indent="-342900" algn="just">
              <a:buFont typeface="Wingdings" panose="05000000000000000000" pitchFamily="2" charset="2"/>
              <a:buChar char="v"/>
            </a:pPr>
            <a:r>
              <a:rPr lang="tr-TR" sz="2000" dirty="0">
                <a:solidFill>
                  <a:srgbClr val="192E5A"/>
                </a:solidFill>
              </a:rPr>
              <a:t>Zorunlu staj kapsamını genişletme</a:t>
            </a:r>
          </a:p>
          <a:p>
            <a:pPr marL="800100" lvl="1" indent="-342900" algn="just">
              <a:buFont typeface="Wingdings" panose="05000000000000000000" pitchFamily="2" charset="2"/>
              <a:buChar char="v"/>
            </a:pPr>
            <a:r>
              <a:rPr lang="tr-TR" sz="2000" dirty="0">
                <a:solidFill>
                  <a:srgbClr val="192E5A"/>
                </a:solidFill>
              </a:rPr>
              <a:t>Staj teşvik sistemi (Sertifika, Başarı puanı katkısı) getirilmesi,</a:t>
            </a:r>
          </a:p>
          <a:p>
            <a:pPr marL="800100" lvl="1"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r>
              <a:rPr lang="nn-NO" sz="2000" dirty="0">
                <a:solidFill>
                  <a:srgbClr val="192E5A"/>
                </a:solidFill>
              </a:rPr>
              <a:t>PG1.5.4. Girişimcilik Konusunda Düzenlenen Etkinlik Sayısı</a:t>
            </a:r>
            <a:endParaRPr lang="tr-TR" sz="2000" dirty="0">
              <a:solidFill>
                <a:srgbClr val="192E5A"/>
              </a:solidFill>
            </a:endParaRPr>
          </a:p>
          <a:p>
            <a:pPr marL="800100" lvl="1" indent="-342900" algn="just">
              <a:buFont typeface="Wingdings" panose="05000000000000000000" pitchFamily="2" charset="2"/>
              <a:buChar char="v"/>
            </a:pPr>
            <a:r>
              <a:rPr lang="tr-TR" sz="2000" dirty="0">
                <a:solidFill>
                  <a:srgbClr val="192E5A"/>
                </a:solidFill>
              </a:rPr>
              <a:t>Kariyer Dersi Kapsamında Kamu/Özel/Akademik alanlarda etkinliklerin sayısının arttırılması.</a:t>
            </a:r>
          </a:p>
          <a:p>
            <a:pPr marL="800100" lvl="1" indent="-342900" algn="just">
              <a:buFont typeface="Wingdings" panose="05000000000000000000" pitchFamily="2" charset="2"/>
              <a:buChar char="v"/>
            </a:pPr>
            <a:r>
              <a:rPr lang="tr-TR" sz="2000" dirty="0">
                <a:solidFill>
                  <a:srgbClr val="192E5A"/>
                </a:solidFill>
              </a:rPr>
              <a:t>Etkinlik Bildirim Formlarında yer alan sosyal girişimcilik etkinlikleri izlenmeye devam ederken, girişimcilik alanında düzenlenen etkinlik sayısının ayrıca takip edilmesi gerekmektedir. Bu ayrım, veriye daha hızlı, net ve süzme yapmadan erişim sağlar. Çünkü sosyal girişimcilik etkinlikleri, girişimcilik faaliyetlerinin daha dar bir bölümünü kapsamaktadır.</a:t>
            </a:r>
          </a:p>
          <a:p>
            <a:pPr marL="342900"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endParaRPr lang="tr-TR" sz="2000" dirty="0">
              <a:solidFill>
                <a:srgbClr val="192E5A"/>
              </a:solidFill>
            </a:endParaRPr>
          </a:p>
          <a:p>
            <a:pPr marL="800100" lvl="1" indent="-342900" algn="just">
              <a:buFont typeface="Wingdings" panose="05000000000000000000" pitchFamily="2" charset="2"/>
              <a:buChar char="v"/>
            </a:pPr>
            <a:endParaRPr lang="tr-TR" sz="2000" dirty="0"/>
          </a:p>
          <a:p>
            <a:pPr marL="342900"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endParaRPr lang="tr-TR" sz="2000" dirty="0">
              <a:solidFill>
                <a:srgbClr val="192E5A"/>
              </a:solidFill>
            </a:endParaRPr>
          </a:p>
          <a:p>
            <a:pPr marL="800100" lvl="1" indent="-342900" algn="just">
              <a:buFont typeface="Wingdings" panose="05000000000000000000" pitchFamily="2" charset="2"/>
              <a:buChar char="v"/>
            </a:pPr>
            <a:endParaRPr lang="tr-TR" sz="2000" dirty="0">
              <a:solidFill>
                <a:srgbClr val="192E5A"/>
              </a:solidFill>
            </a:endParaRPr>
          </a:p>
        </p:txBody>
      </p:sp>
    </p:spTree>
    <p:extLst>
      <p:ext uri="{BB962C8B-B14F-4D97-AF65-F5344CB8AC3E}">
        <p14:creationId xmlns:p14="http://schemas.microsoft.com/office/powerpoint/2010/main" val="33460187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CA3A31C-07A7-1998-65C8-FC6C45BB9E50}"/>
            </a:ext>
          </a:extLst>
        </p:cNvPr>
        <p:cNvGrpSpPr/>
        <p:nvPr/>
      </p:nvGrpSpPr>
      <p:grpSpPr>
        <a:xfrm>
          <a:off x="0" y="0"/>
          <a:ext cx="0" cy="0"/>
          <a:chOff x="0" y="0"/>
          <a:chExt cx="0" cy="0"/>
        </a:xfrm>
      </p:grpSpPr>
      <p:sp>
        <p:nvSpPr>
          <p:cNvPr id="3" name="Metin kutusu 2">
            <a:extLst>
              <a:ext uri="{FF2B5EF4-FFF2-40B4-BE49-F238E27FC236}">
                <a16:creationId xmlns:a16="http://schemas.microsoft.com/office/drawing/2014/main" id="{04301FD0-9CB0-D4C3-BD5B-E514C70AFCC5}"/>
              </a:ext>
            </a:extLst>
          </p:cNvPr>
          <p:cNvSpPr txBox="1"/>
          <p:nvPr/>
        </p:nvSpPr>
        <p:spPr>
          <a:xfrm>
            <a:off x="1133821" y="195916"/>
            <a:ext cx="6651397" cy="400110"/>
          </a:xfrm>
          <a:prstGeom prst="rect">
            <a:avLst/>
          </a:prstGeom>
          <a:noFill/>
        </p:spPr>
        <p:txBody>
          <a:bodyPr wrap="square" rtlCol="0">
            <a:spAutoFit/>
          </a:bodyPr>
          <a:lstStyle/>
          <a:p>
            <a:r>
              <a:rPr lang="tr-TR" sz="2000" b="1" dirty="0">
                <a:solidFill>
                  <a:srgbClr val="192E5A"/>
                </a:solidFill>
              </a:rPr>
              <a:t>Gerçekleşmeyen Hedefler İçin İyileştirme Önerileri</a:t>
            </a:r>
          </a:p>
        </p:txBody>
      </p:sp>
      <p:sp>
        <p:nvSpPr>
          <p:cNvPr id="5" name="Metin kutusu 4">
            <a:extLst>
              <a:ext uri="{FF2B5EF4-FFF2-40B4-BE49-F238E27FC236}">
                <a16:creationId xmlns:a16="http://schemas.microsoft.com/office/drawing/2014/main" id="{11A2D536-2338-5E85-BEDB-0FEC8D23D0B5}"/>
              </a:ext>
            </a:extLst>
          </p:cNvPr>
          <p:cNvSpPr txBox="1"/>
          <p:nvPr/>
        </p:nvSpPr>
        <p:spPr>
          <a:xfrm>
            <a:off x="1051132" y="693150"/>
            <a:ext cx="10442961" cy="6247864"/>
          </a:xfrm>
          <a:prstGeom prst="rect">
            <a:avLst/>
          </a:prstGeom>
          <a:noFill/>
        </p:spPr>
        <p:txBody>
          <a:bodyPr wrap="square" rtlCol="0">
            <a:spAutoFit/>
          </a:bodyPr>
          <a:lstStyle/>
          <a:p>
            <a:pPr marL="342900" indent="-342900" algn="just">
              <a:buFont typeface="Wingdings" panose="05000000000000000000" pitchFamily="2" charset="2"/>
              <a:buChar char="v"/>
            </a:pPr>
            <a:r>
              <a:rPr lang="tr-TR" sz="2000" dirty="0">
                <a:solidFill>
                  <a:srgbClr val="192E5A"/>
                </a:solidFill>
              </a:rPr>
              <a:t>PG 1.6.1. Öğretim Elemanlarının Öğretim Becerilerinin Artmasına Yönelik Düzenlenen Etkinlik Sayısı</a:t>
            </a:r>
          </a:p>
          <a:p>
            <a:pPr marL="800100" lvl="1" indent="-342900" algn="just">
              <a:buFont typeface="Wingdings" panose="05000000000000000000" pitchFamily="2" charset="2"/>
              <a:buChar char="v"/>
            </a:pPr>
            <a:r>
              <a:rPr lang="tr-TR" sz="2000" dirty="0">
                <a:solidFill>
                  <a:srgbClr val="192E5A"/>
                </a:solidFill>
              </a:rPr>
              <a:t>Öğretim elemanlarının yoğun katılım isteği dikkate alınarak yıllık planlı ve periyodik eğitim takvimi oluşturulması gündeme getirilebilir.</a:t>
            </a:r>
          </a:p>
          <a:p>
            <a:pPr marL="800100" lvl="1" indent="-342900" algn="just">
              <a:buFont typeface="Wingdings" panose="05000000000000000000" pitchFamily="2" charset="2"/>
              <a:buChar char="v"/>
            </a:pPr>
            <a:r>
              <a:rPr lang="tr-TR" sz="2000" dirty="0">
                <a:solidFill>
                  <a:srgbClr val="192E5A"/>
                </a:solidFill>
              </a:rPr>
              <a:t>Alan bazlı (fakülte/bölüm özelinde) ihtiyaca yönelik eğitim içerikleri geliştirilerek etkinlikler çeşitlendirilmeli bu çeşitlilik talep odaklı hazırlanarak arttırılmalıdır.</a:t>
            </a:r>
          </a:p>
          <a:p>
            <a:pPr marL="800100" lvl="1" indent="-342900" algn="just">
              <a:buFont typeface="Wingdings" panose="05000000000000000000" pitchFamily="2" charset="2"/>
              <a:buChar char="v"/>
            </a:pPr>
            <a:r>
              <a:rPr lang="tr-TR" sz="2000" dirty="0">
                <a:solidFill>
                  <a:srgbClr val="192E5A"/>
                </a:solidFill>
              </a:rPr>
              <a:t>Üniversite içi birimlerin yanı sıra farklı üniversiteler ve uzmanlarla iş birlikleri yapılarak etkinlik sayısı ve niteliği yükseltilmeli.</a:t>
            </a:r>
          </a:p>
          <a:p>
            <a:pPr marL="342900"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r>
              <a:rPr lang="tr-TR" sz="2000" dirty="0">
                <a:solidFill>
                  <a:srgbClr val="192E5A"/>
                </a:solidFill>
              </a:rPr>
              <a:t>PG 1.6.3. Yenilikçi Öğrenme Ve Ölçme-Değerlendirme Yöntemlerinin/Teknolojilerinin Kullanıldığı Ders Oranı</a:t>
            </a:r>
          </a:p>
          <a:p>
            <a:pPr marL="800100" lvl="1" indent="-342900" algn="just">
              <a:buFont typeface="Wingdings" panose="05000000000000000000" pitchFamily="2" charset="2"/>
              <a:buChar char="v"/>
            </a:pPr>
            <a:r>
              <a:rPr lang="tr-TR" sz="2000" dirty="0">
                <a:solidFill>
                  <a:srgbClr val="192E5A"/>
                </a:solidFill>
              </a:rPr>
              <a:t>Başlangıç değerinin hesaplanmasındaki yöntemsel hatalardan kaynaklandığı tespit edilmiş; hesaplama yöntemi, başlangıç ve hedef değerler revize edilmiştir. Yapılan düzenlemeler doğrultusunda, izleyen dönemlerde göstergenin hedeflenen düzeyde gerçekleşeceği öngörülmektedir.</a:t>
            </a:r>
          </a:p>
          <a:p>
            <a:pPr marL="342900"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endParaRPr lang="tr-TR" sz="2000" dirty="0">
              <a:solidFill>
                <a:srgbClr val="192E5A"/>
              </a:solidFill>
            </a:endParaRPr>
          </a:p>
        </p:txBody>
      </p:sp>
    </p:spTree>
    <p:extLst>
      <p:ext uri="{BB962C8B-B14F-4D97-AF65-F5344CB8AC3E}">
        <p14:creationId xmlns:p14="http://schemas.microsoft.com/office/powerpoint/2010/main" val="33360355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ED2D7CE-8DB3-034A-4185-E20A6A2CC612}"/>
            </a:ext>
          </a:extLst>
        </p:cNvPr>
        <p:cNvGrpSpPr/>
        <p:nvPr/>
      </p:nvGrpSpPr>
      <p:grpSpPr>
        <a:xfrm>
          <a:off x="0" y="0"/>
          <a:ext cx="0" cy="0"/>
          <a:chOff x="0" y="0"/>
          <a:chExt cx="0" cy="0"/>
        </a:xfrm>
      </p:grpSpPr>
      <p:sp>
        <p:nvSpPr>
          <p:cNvPr id="2" name="Metin kutusu 1">
            <a:extLst>
              <a:ext uri="{FF2B5EF4-FFF2-40B4-BE49-F238E27FC236}">
                <a16:creationId xmlns:a16="http://schemas.microsoft.com/office/drawing/2014/main" id="{1D38BE31-613C-B4F1-3DF8-EE421AA0B707}"/>
              </a:ext>
            </a:extLst>
          </p:cNvPr>
          <p:cNvSpPr txBox="1"/>
          <p:nvPr/>
        </p:nvSpPr>
        <p:spPr>
          <a:xfrm>
            <a:off x="658027" y="1581913"/>
            <a:ext cx="11533973" cy="1631216"/>
          </a:xfrm>
          <a:prstGeom prst="rect">
            <a:avLst/>
          </a:prstGeom>
          <a:noFill/>
        </p:spPr>
        <p:txBody>
          <a:bodyPr wrap="square" rtlCol="0">
            <a:spAutoFit/>
          </a:bodyPr>
          <a:lstStyle/>
          <a:p>
            <a:pPr marL="342900" indent="-342900" algn="just">
              <a:buFont typeface="Wingdings" panose="05000000000000000000" pitchFamily="2" charset="2"/>
              <a:buChar char="v"/>
            </a:pPr>
            <a:r>
              <a:rPr lang="tr-TR" sz="2000" dirty="0">
                <a:solidFill>
                  <a:srgbClr val="192E5A"/>
                </a:solidFill>
              </a:rPr>
              <a:t>PG 2.5.1. Ulusal Ve Uluslararası Patent, Faydalı Model Ve Tasarım Başvuru Sayısı </a:t>
            </a:r>
          </a:p>
          <a:p>
            <a:pPr marL="800100" lvl="1" indent="-342900" algn="just">
              <a:buFont typeface="Wingdings" panose="05000000000000000000" pitchFamily="2" charset="2"/>
              <a:buChar char="v"/>
            </a:pPr>
            <a:r>
              <a:rPr lang="tr-TR" sz="2000" dirty="0">
                <a:solidFill>
                  <a:srgbClr val="192E5A"/>
                </a:solidFill>
              </a:rPr>
              <a:t>Patent başvuru süreçlerine yönelik bilgilendirme ve eğitim programları artırılmalı</a:t>
            </a:r>
          </a:p>
          <a:p>
            <a:pPr marL="800100" lvl="1" indent="-342900" algn="just">
              <a:buFont typeface="Wingdings" panose="05000000000000000000" pitchFamily="2" charset="2"/>
              <a:buChar char="v"/>
            </a:pPr>
            <a:r>
              <a:rPr lang="tr-TR" sz="2000" dirty="0">
                <a:solidFill>
                  <a:srgbClr val="192E5A"/>
                </a:solidFill>
              </a:rPr>
              <a:t>Üniversite-sanayi iş birlikleri artırılarak uygulamaya dönük proje sayısı yükseltilmeli</a:t>
            </a:r>
          </a:p>
          <a:p>
            <a:pPr marL="342900" indent="-342900" algn="just">
              <a:buFont typeface="Wingdings" panose="05000000000000000000" pitchFamily="2" charset="2"/>
              <a:buChar char="v"/>
            </a:pPr>
            <a:endParaRPr lang="tr-TR" sz="2000" dirty="0">
              <a:solidFill>
                <a:srgbClr val="192E5A"/>
              </a:solidFill>
            </a:endParaRPr>
          </a:p>
          <a:p>
            <a:pPr marL="342900" indent="-342900" algn="just">
              <a:buFont typeface="Wingdings" panose="05000000000000000000" pitchFamily="2" charset="2"/>
              <a:buChar char="v"/>
            </a:pPr>
            <a:endParaRPr lang="tr-TR" sz="2000" dirty="0">
              <a:solidFill>
                <a:srgbClr val="192E5A"/>
              </a:solidFill>
            </a:endParaRPr>
          </a:p>
        </p:txBody>
      </p:sp>
      <p:sp>
        <p:nvSpPr>
          <p:cNvPr id="3" name="Metin kutusu 2">
            <a:extLst>
              <a:ext uri="{FF2B5EF4-FFF2-40B4-BE49-F238E27FC236}">
                <a16:creationId xmlns:a16="http://schemas.microsoft.com/office/drawing/2014/main" id="{AD5CF13A-5C02-4A86-E7A0-A2740079C75D}"/>
              </a:ext>
            </a:extLst>
          </p:cNvPr>
          <p:cNvSpPr txBox="1"/>
          <p:nvPr/>
        </p:nvSpPr>
        <p:spPr>
          <a:xfrm>
            <a:off x="142509" y="247191"/>
            <a:ext cx="6651397" cy="400110"/>
          </a:xfrm>
          <a:prstGeom prst="rect">
            <a:avLst/>
          </a:prstGeom>
          <a:noFill/>
        </p:spPr>
        <p:txBody>
          <a:bodyPr wrap="square" rtlCol="0">
            <a:spAutoFit/>
          </a:bodyPr>
          <a:lstStyle/>
          <a:p>
            <a:r>
              <a:rPr lang="tr-TR" sz="2000" b="1" dirty="0">
                <a:solidFill>
                  <a:srgbClr val="192E5A"/>
                </a:solidFill>
              </a:rPr>
              <a:t>Gerçekleşmeyen Hedefler İçin İyileştirme Önerileri</a:t>
            </a:r>
          </a:p>
        </p:txBody>
      </p:sp>
    </p:spTree>
    <p:extLst>
      <p:ext uri="{BB962C8B-B14F-4D97-AF65-F5344CB8AC3E}">
        <p14:creationId xmlns:p14="http://schemas.microsoft.com/office/powerpoint/2010/main" val="38464988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3CF966E-59B2-2494-E3C5-0EE639EEB28D}"/>
            </a:ext>
          </a:extLst>
        </p:cNvPr>
        <p:cNvGrpSpPr/>
        <p:nvPr/>
      </p:nvGrpSpPr>
      <p:grpSpPr>
        <a:xfrm>
          <a:off x="0" y="0"/>
          <a:ext cx="0" cy="0"/>
          <a:chOff x="0" y="0"/>
          <a:chExt cx="0" cy="0"/>
        </a:xfrm>
      </p:grpSpPr>
      <p:sp>
        <p:nvSpPr>
          <p:cNvPr id="7" name="Metin kutusu 6">
            <a:extLst>
              <a:ext uri="{FF2B5EF4-FFF2-40B4-BE49-F238E27FC236}">
                <a16:creationId xmlns:a16="http://schemas.microsoft.com/office/drawing/2014/main" id="{5B477A34-DE85-269B-0DE4-9B5E4854C0FB}"/>
              </a:ext>
            </a:extLst>
          </p:cNvPr>
          <p:cNvSpPr txBox="1"/>
          <p:nvPr/>
        </p:nvSpPr>
        <p:spPr>
          <a:xfrm>
            <a:off x="1279101" y="1000798"/>
            <a:ext cx="10260651" cy="4401205"/>
          </a:xfrm>
          <a:prstGeom prst="rect">
            <a:avLst/>
          </a:prstGeom>
          <a:noFill/>
        </p:spPr>
        <p:txBody>
          <a:bodyPr wrap="square" rtlCol="0">
            <a:spAutoFit/>
          </a:bodyPr>
          <a:lstStyle/>
          <a:p>
            <a:pPr marL="342900" indent="-342900" algn="just">
              <a:buFont typeface="Wingdings" panose="05000000000000000000" pitchFamily="2" charset="2"/>
              <a:buChar char="v"/>
            </a:pPr>
            <a:r>
              <a:rPr lang="tr-TR" sz="2000" dirty="0">
                <a:solidFill>
                  <a:srgbClr val="192E5A"/>
                </a:solidFill>
              </a:rPr>
              <a:t>PG 4.3.1. Kişi Başı Elektrik Tüketimi (</a:t>
            </a:r>
            <a:r>
              <a:rPr lang="tr-TR" sz="2000" dirty="0" err="1">
                <a:solidFill>
                  <a:srgbClr val="192E5A"/>
                </a:solidFill>
              </a:rPr>
              <a:t>Kwh</a:t>
            </a:r>
            <a:r>
              <a:rPr lang="tr-TR" sz="2000" dirty="0">
                <a:solidFill>
                  <a:srgbClr val="192E5A"/>
                </a:solidFill>
              </a:rPr>
              <a:t>) ve  PG4.3.4. Toplam Karbon Ayak İzi</a:t>
            </a:r>
          </a:p>
          <a:p>
            <a:pPr marL="800100" lvl="1" indent="-342900" algn="just">
              <a:buFont typeface="Wingdings" panose="05000000000000000000" pitchFamily="2" charset="2"/>
              <a:buChar char="v"/>
            </a:pPr>
            <a:r>
              <a:rPr lang="tr-TR" sz="2000" dirty="0">
                <a:solidFill>
                  <a:srgbClr val="192E5A"/>
                </a:solidFill>
              </a:rPr>
              <a:t>Göstergelerinde tespit edilen yöntemsel hatalar doğrultusunda başlangıç ve hedef değerler revize edilmiş olup, yapılan düzenlemeler sonrasında izleyen dönemlerde daha gerçekçi ve karşılaştırılabilir sonuçlar elde edilerek göstergelerin iyileşeceği değerlendirilmektedir.</a:t>
            </a:r>
          </a:p>
          <a:p>
            <a:pPr marL="800100" lvl="1" indent="-342900" algn="just">
              <a:buFont typeface="Wingdings" panose="05000000000000000000" pitchFamily="2" charset="2"/>
              <a:buChar char="v"/>
            </a:pPr>
            <a:r>
              <a:rPr lang="tr-TR" sz="2000" dirty="0">
                <a:solidFill>
                  <a:srgbClr val="192E5A"/>
                </a:solidFill>
              </a:rPr>
              <a:t>Enerji verimliliği uygulamalarının yaygınlaştırılması, enerji tasarrufuna yönelik izleme ve otomasyon sistemlerinin kurulması, yenilenebilir enerji kullanımının artırılması ve kurumsal farkındalık çalışmalarının güçlendirilmesi önerilmektedir.</a:t>
            </a:r>
          </a:p>
          <a:p>
            <a:pPr marL="800100" lvl="1" indent="-342900" algn="just">
              <a:buFont typeface="Wingdings" panose="05000000000000000000" pitchFamily="2" charset="2"/>
              <a:buChar char="v"/>
            </a:pPr>
            <a:r>
              <a:rPr lang="tr-TR" sz="2000" dirty="0">
                <a:solidFill>
                  <a:srgbClr val="192E5A"/>
                </a:solidFill>
              </a:rPr>
              <a:t>Akademik ve idari personele yönelik enerji tasarrufu ve karbon ayak izi farkındalığı eğitimleri düzenlenmeli.</a:t>
            </a:r>
          </a:p>
          <a:p>
            <a:pPr marL="800100" lvl="1" indent="-342900" algn="just">
              <a:buFont typeface="Wingdings" panose="05000000000000000000" pitchFamily="2" charset="2"/>
              <a:buChar char="v"/>
            </a:pPr>
            <a:r>
              <a:rPr lang="tr-TR" sz="2000" dirty="0">
                <a:solidFill>
                  <a:srgbClr val="192E5A"/>
                </a:solidFill>
              </a:rPr>
              <a:t>Karbon ayak izi hesaplama, izleme ve raporlama süreçleri kurumsal düzeyde standartlaştırılmalı.</a:t>
            </a:r>
          </a:p>
          <a:p>
            <a:pPr marL="800100" lvl="1" indent="-342900" algn="just">
              <a:buFont typeface="Wingdings" panose="05000000000000000000" pitchFamily="2" charset="2"/>
              <a:buChar char="v"/>
            </a:pPr>
            <a:r>
              <a:rPr lang="tr-TR" sz="2000" dirty="0">
                <a:solidFill>
                  <a:srgbClr val="192E5A"/>
                </a:solidFill>
              </a:rPr>
              <a:t>Çevresel sürdürülebilirlik çalışmalarının sürekliliği için kurumsal politika ve performans izleme mekanizmaları güçlendirilmelidir.</a:t>
            </a:r>
          </a:p>
        </p:txBody>
      </p:sp>
      <p:sp>
        <p:nvSpPr>
          <p:cNvPr id="3" name="Metin kutusu 2">
            <a:extLst>
              <a:ext uri="{FF2B5EF4-FFF2-40B4-BE49-F238E27FC236}">
                <a16:creationId xmlns:a16="http://schemas.microsoft.com/office/drawing/2014/main" id="{24BA381A-836A-7758-2698-ACCDF75439BB}"/>
              </a:ext>
            </a:extLst>
          </p:cNvPr>
          <p:cNvSpPr txBox="1"/>
          <p:nvPr/>
        </p:nvSpPr>
        <p:spPr>
          <a:xfrm>
            <a:off x="1279101" y="460835"/>
            <a:ext cx="6651397" cy="400110"/>
          </a:xfrm>
          <a:prstGeom prst="rect">
            <a:avLst/>
          </a:prstGeom>
          <a:noFill/>
        </p:spPr>
        <p:txBody>
          <a:bodyPr wrap="square" rtlCol="0">
            <a:spAutoFit/>
          </a:bodyPr>
          <a:lstStyle/>
          <a:p>
            <a:r>
              <a:rPr lang="tr-TR" sz="2000" b="1" dirty="0">
                <a:solidFill>
                  <a:srgbClr val="192E5A"/>
                </a:solidFill>
              </a:rPr>
              <a:t>Gerçekleşmeyen Hedefler İçin İyileştirme Önerileri</a:t>
            </a:r>
          </a:p>
        </p:txBody>
      </p:sp>
    </p:spTree>
    <p:extLst>
      <p:ext uri="{BB962C8B-B14F-4D97-AF65-F5344CB8AC3E}">
        <p14:creationId xmlns:p14="http://schemas.microsoft.com/office/powerpoint/2010/main" val="269144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2129398-676B-6F2A-432E-F469D459CD18}"/>
            </a:ext>
          </a:extLst>
        </p:cNvPr>
        <p:cNvGrpSpPr/>
        <p:nvPr/>
      </p:nvGrpSpPr>
      <p:grpSpPr>
        <a:xfrm>
          <a:off x="0" y="0"/>
          <a:ext cx="0" cy="0"/>
          <a:chOff x="0" y="0"/>
          <a:chExt cx="0" cy="0"/>
        </a:xfrm>
      </p:grpSpPr>
      <p:sp>
        <p:nvSpPr>
          <p:cNvPr id="6" name="Metin kutusu 5">
            <a:extLst>
              <a:ext uri="{FF2B5EF4-FFF2-40B4-BE49-F238E27FC236}">
                <a16:creationId xmlns:a16="http://schemas.microsoft.com/office/drawing/2014/main" id="{3FEE29E8-68D7-30DD-D4A5-1D8DA298D618}"/>
              </a:ext>
            </a:extLst>
          </p:cNvPr>
          <p:cNvSpPr txBox="1"/>
          <p:nvPr/>
        </p:nvSpPr>
        <p:spPr>
          <a:xfrm>
            <a:off x="433067" y="267403"/>
            <a:ext cx="2871270" cy="400110"/>
          </a:xfrm>
          <a:prstGeom prst="rect">
            <a:avLst/>
          </a:prstGeom>
          <a:noFill/>
        </p:spPr>
        <p:txBody>
          <a:bodyPr wrap="square" rtlCol="0">
            <a:spAutoFit/>
          </a:bodyPr>
          <a:lstStyle/>
          <a:p>
            <a:r>
              <a:rPr lang="tr-TR" sz="2000" b="1" dirty="0">
                <a:solidFill>
                  <a:srgbClr val="192E5A"/>
                </a:solidFill>
              </a:rPr>
              <a:t>SONUÇ</a:t>
            </a:r>
          </a:p>
        </p:txBody>
      </p:sp>
      <p:sp>
        <p:nvSpPr>
          <p:cNvPr id="2" name="Metin kutusu 1">
            <a:extLst>
              <a:ext uri="{FF2B5EF4-FFF2-40B4-BE49-F238E27FC236}">
                <a16:creationId xmlns:a16="http://schemas.microsoft.com/office/drawing/2014/main" id="{8F7170B1-1ACF-023B-DA5F-13197738CFF8}"/>
              </a:ext>
            </a:extLst>
          </p:cNvPr>
          <p:cNvSpPr txBox="1"/>
          <p:nvPr/>
        </p:nvSpPr>
        <p:spPr>
          <a:xfrm>
            <a:off x="527070" y="1322418"/>
            <a:ext cx="10932760" cy="4401205"/>
          </a:xfrm>
          <a:prstGeom prst="rect">
            <a:avLst/>
          </a:prstGeom>
          <a:noFill/>
        </p:spPr>
        <p:txBody>
          <a:bodyPr wrap="square" rtlCol="0">
            <a:spAutoFit/>
          </a:bodyPr>
          <a:lstStyle/>
          <a:p>
            <a:pPr marL="342900" indent="-342900" algn="just">
              <a:buFont typeface="Wingdings" panose="05000000000000000000" pitchFamily="2" charset="2"/>
              <a:buChar char="v"/>
            </a:pPr>
            <a:r>
              <a:rPr lang="tr-TR" sz="2000" dirty="0">
                <a:solidFill>
                  <a:srgbClr val="192E5A"/>
                </a:solidFill>
              </a:rPr>
              <a:t>Genel olarak değerlendirildiğinde; Stratejik Planın ilk uygulama yılında hedeflerin önemli bir bölümünde planlanan performans düzeyine ulaşıldığı, bazı hedeflerde ise gelişime açık alanların bulunduğu görülmektedir. </a:t>
            </a:r>
          </a:p>
          <a:p>
            <a:pPr marL="342900" indent="-342900" algn="just">
              <a:buFont typeface="Wingdings" panose="05000000000000000000" pitchFamily="2" charset="2"/>
              <a:buChar char="v"/>
            </a:pPr>
            <a:r>
              <a:rPr lang="tr-TR" sz="2000" dirty="0">
                <a:solidFill>
                  <a:srgbClr val="192E5A"/>
                </a:solidFill>
              </a:rPr>
              <a:t>Bununla birlikte izleme ve değerlendirme sürecinde, Stratejik Plan’da yer alan bazı performans göstergelerinde hesaplama yöntemi, başlangıç değeri ve oranlamaya ilişkin teknik nitelikli sorunlar bulunduğu tespit edilmiştir. </a:t>
            </a:r>
          </a:p>
          <a:p>
            <a:pPr marL="800100" lvl="1" indent="-342900" algn="just">
              <a:buFont typeface="Wingdings" panose="05000000000000000000" pitchFamily="2" charset="2"/>
              <a:buChar char="v"/>
            </a:pPr>
            <a:r>
              <a:rPr lang="tr-TR" sz="2000" dirty="0">
                <a:solidFill>
                  <a:srgbClr val="192E5A"/>
                </a:solidFill>
              </a:rPr>
              <a:t>Söz konusu göstergelere yönelik gerekli analiz ve incelemeler yapılarak Stratejik Planın güncellenmiş versiyonunda ilgili hatalar düzeltilmiş, gösterge tanımları ve hesaplama yöntemleri revize edilmiştir. </a:t>
            </a:r>
          </a:p>
          <a:p>
            <a:pPr marL="1257300" lvl="2" indent="-342900" algn="just">
              <a:buFont typeface="Wingdings" panose="05000000000000000000" pitchFamily="2" charset="2"/>
              <a:buChar char="v"/>
            </a:pPr>
            <a:r>
              <a:rPr lang="tr-TR" sz="2000" dirty="0">
                <a:solidFill>
                  <a:srgbClr val="192E5A"/>
                </a:solidFill>
              </a:rPr>
              <a:t>Bu doğrultuda plan döneminin izleyen yıllarında daha gerçekçi, tutarlı ve karşılaştırılabilir sonuçlar elde edilmesi hedeflenmektedir. </a:t>
            </a:r>
          </a:p>
          <a:p>
            <a:pPr marL="342900" indent="-342900" algn="just">
              <a:buFont typeface="Wingdings" panose="05000000000000000000" pitchFamily="2" charset="2"/>
              <a:buChar char="v"/>
            </a:pPr>
            <a:r>
              <a:rPr lang="tr-TR" sz="2000" dirty="0">
                <a:solidFill>
                  <a:srgbClr val="192E5A"/>
                </a:solidFill>
              </a:rPr>
              <a:t>İzleme ve değerlendirme sonuçlarının karar alma süreçlerine girdi sağlayarak kurumsal performansın artırılmasına katkı sunacağı değerlendirilmektedir.</a:t>
            </a:r>
          </a:p>
          <a:p>
            <a:pPr algn="just"/>
            <a:endParaRPr lang="tr-TR" sz="2000" dirty="0">
              <a:solidFill>
                <a:srgbClr val="192E5A"/>
              </a:solidFill>
            </a:endParaRPr>
          </a:p>
        </p:txBody>
      </p:sp>
    </p:spTree>
    <p:extLst>
      <p:ext uri="{BB962C8B-B14F-4D97-AF65-F5344CB8AC3E}">
        <p14:creationId xmlns:p14="http://schemas.microsoft.com/office/powerpoint/2010/main" val="26977230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A10438C-61B0-E003-01DD-B09B64671BB3}"/>
            </a:ext>
          </a:extLst>
        </p:cNvPr>
        <p:cNvGrpSpPr/>
        <p:nvPr/>
      </p:nvGrpSpPr>
      <p:grpSpPr>
        <a:xfrm>
          <a:off x="0" y="0"/>
          <a:ext cx="0" cy="0"/>
          <a:chOff x="0" y="0"/>
          <a:chExt cx="0" cy="0"/>
        </a:xfrm>
      </p:grpSpPr>
      <p:sp>
        <p:nvSpPr>
          <p:cNvPr id="2" name="Metin kutusu 1">
            <a:extLst>
              <a:ext uri="{FF2B5EF4-FFF2-40B4-BE49-F238E27FC236}">
                <a16:creationId xmlns:a16="http://schemas.microsoft.com/office/drawing/2014/main" id="{B15A7DFF-8325-B7B6-8910-178CB392485E}"/>
              </a:ext>
            </a:extLst>
          </p:cNvPr>
          <p:cNvSpPr txBox="1"/>
          <p:nvPr/>
        </p:nvSpPr>
        <p:spPr>
          <a:xfrm>
            <a:off x="1394429" y="826211"/>
            <a:ext cx="2871270" cy="400110"/>
          </a:xfrm>
          <a:prstGeom prst="rect">
            <a:avLst/>
          </a:prstGeom>
          <a:noFill/>
        </p:spPr>
        <p:txBody>
          <a:bodyPr wrap="square" rtlCol="0">
            <a:spAutoFit/>
          </a:bodyPr>
          <a:lstStyle/>
          <a:p>
            <a:r>
              <a:rPr lang="tr-TR" sz="2000" b="1" dirty="0">
                <a:solidFill>
                  <a:srgbClr val="192E5A"/>
                </a:solidFill>
              </a:rPr>
              <a:t>SONUÇ</a:t>
            </a:r>
          </a:p>
        </p:txBody>
      </p:sp>
      <p:graphicFrame>
        <p:nvGraphicFramePr>
          <p:cNvPr id="3" name="Grafik 2">
            <a:extLst>
              <a:ext uri="{FF2B5EF4-FFF2-40B4-BE49-F238E27FC236}">
                <a16:creationId xmlns:a16="http://schemas.microsoft.com/office/drawing/2014/main" id="{6E6947ED-5C82-6EB4-E62D-6375767F7CBE}"/>
              </a:ext>
            </a:extLst>
          </p:cNvPr>
          <p:cNvGraphicFramePr/>
          <p:nvPr>
            <p:extLst>
              <p:ext uri="{D42A27DB-BD31-4B8C-83A1-F6EECF244321}">
                <p14:modId xmlns:p14="http://schemas.microsoft.com/office/powerpoint/2010/main" val="327376836"/>
              </p:ext>
            </p:extLst>
          </p:nvPr>
        </p:nvGraphicFramePr>
        <p:xfrm>
          <a:off x="1394429" y="1997796"/>
          <a:ext cx="10240630" cy="36338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89910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Metin kutusu 6"/>
          <p:cNvSpPr txBox="1"/>
          <p:nvPr/>
        </p:nvSpPr>
        <p:spPr>
          <a:xfrm>
            <a:off x="2126665" y="2357211"/>
            <a:ext cx="8145380" cy="3600986"/>
          </a:xfrm>
          <a:prstGeom prst="rect">
            <a:avLst/>
          </a:prstGeom>
          <a:noFill/>
        </p:spPr>
        <p:txBody>
          <a:bodyPr wrap="square" rtlCol="0">
            <a:spAutoFit/>
          </a:bodyPr>
          <a:lstStyle/>
          <a:p>
            <a:pPr algn="ctr"/>
            <a:r>
              <a:rPr lang="tr-TR" sz="4000" b="1" dirty="0">
                <a:solidFill>
                  <a:schemeClr val="bg1"/>
                </a:solidFill>
              </a:rPr>
              <a:t>Saygılarımızla…</a:t>
            </a:r>
          </a:p>
          <a:p>
            <a:pPr algn="ctr"/>
            <a:endParaRPr lang="tr-TR" sz="4000" b="1" dirty="0">
              <a:solidFill>
                <a:schemeClr val="bg1"/>
              </a:solidFill>
            </a:endParaRPr>
          </a:p>
          <a:p>
            <a:pPr algn="ctr"/>
            <a:r>
              <a:rPr lang="tr-TR" sz="4000" b="1" dirty="0">
                <a:solidFill>
                  <a:schemeClr val="bg1"/>
                </a:solidFill>
              </a:rPr>
              <a:t>Strateji Geliştirme Daire Başkanlığı</a:t>
            </a:r>
          </a:p>
          <a:p>
            <a:pPr algn="ctr"/>
            <a:endParaRPr lang="tr-TR" sz="4000" b="1" dirty="0">
              <a:solidFill>
                <a:schemeClr val="bg1"/>
              </a:solidFill>
            </a:endParaRPr>
          </a:p>
          <a:p>
            <a:pPr algn="ctr"/>
            <a:endParaRPr lang="tr-TR" sz="4000" b="1" dirty="0">
              <a:solidFill>
                <a:schemeClr val="bg1"/>
              </a:solidFill>
            </a:endParaRPr>
          </a:p>
          <a:p>
            <a:pPr algn="ctr"/>
            <a:r>
              <a:rPr lang="tr-TR" sz="2000" b="1" dirty="0">
                <a:solidFill>
                  <a:schemeClr val="bg1"/>
                </a:solidFill>
              </a:rPr>
              <a:t>9 Nisan 2026 </a:t>
            </a:r>
          </a:p>
        </p:txBody>
      </p:sp>
    </p:spTree>
    <p:extLst>
      <p:ext uri="{BB962C8B-B14F-4D97-AF65-F5344CB8AC3E}">
        <p14:creationId xmlns:p14="http://schemas.microsoft.com/office/powerpoint/2010/main" val="3500874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484FE0B1-C44A-A5B7-87B3-73A850ECC0CF}"/>
              </a:ext>
            </a:extLst>
          </p:cNvPr>
          <p:cNvSpPr txBox="1"/>
          <p:nvPr/>
        </p:nvSpPr>
        <p:spPr>
          <a:xfrm>
            <a:off x="857429" y="2308307"/>
            <a:ext cx="9995730" cy="2363724"/>
          </a:xfrm>
          <a:prstGeom prst="rect">
            <a:avLst/>
          </a:prstGeom>
          <a:noFill/>
        </p:spPr>
        <p:txBody>
          <a:bodyPr wrap="square" rtlCol="0">
            <a:spAutoFit/>
          </a:bodyPr>
          <a:lstStyle/>
          <a:p>
            <a:pPr algn="just">
              <a:lnSpc>
                <a:spcPct val="120000"/>
              </a:lnSpc>
              <a:buFont typeface="Wingdings" panose="05000000000000000000" pitchFamily="2" charset="2"/>
              <a:buChar char="v"/>
            </a:pPr>
            <a:r>
              <a:rPr lang="tr-TR" altLang="tr-TR" sz="2400" b="1" dirty="0">
                <a:solidFill>
                  <a:srgbClr val="002060"/>
                </a:solidFill>
                <a:latin typeface="Calibri" panose="020F0502020204030204" pitchFamily="34" charset="0"/>
              </a:rPr>
              <a:t>Performans göstergeleri gerçekleşen sonuçların önceden belirlenen hedeflere ne ölçüde ulaşıldığının ortaya konulmasında kullanılır. </a:t>
            </a:r>
          </a:p>
          <a:p>
            <a:pPr algn="just">
              <a:lnSpc>
                <a:spcPct val="120000"/>
              </a:lnSpc>
              <a:buFont typeface="Wingdings" panose="05000000000000000000" pitchFamily="2" charset="2"/>
              <a:buChar char="v"/>
            </a:pPr>
            <a:r>
              <a:rPr lang="tr-TR" altLang="tr-TR" b="1" dirty="0">
                <a:solidFill>
                  <a:srgbClr val="002060"/>
                </a:solidFill>
                <a:latin typeface="Calibri" panose="020F0502020204030204" pitchFamily="34" charset="0"/>
                <a:cs typeface="Calibri" panose="020F0502020204030204" pitchFamily="34" charset="0"/>
              </a:rPr>
              <a:t>2025-2029 Stratejik Planımızda, </a:t>
            </a:r>
          </a:p>
          <a:p>
            <a:pPr marL="457200" lvl="1" indent="0" algn="just">
              <a:lnSpc>
                <a:spcPct val="120000"/>
              </a:lnSpc>
              <a:buNone/>
            </a:pPr>
            <a:r>
              <a:rPr lang="tr-TR" sz="1800" b="1" kern="1200" dirty="0">
                <a:solidFill>
                  <a:srgbClr val="002060"/>
                </a:solidFill>
                <a:effectLst/>
                <a:latin typeface="Calibri" panose="020F0502020204030204" pitchFamily="34" charset="0"/>
                <a:ea typeface="+mn-ea"/>
                <a:cs typeface="Calibri" panose="020F0502020204030204" pitchFamily="34" charset="0"/>
              </a:rPr>
              <a:t>		« </a:t>
            </a:r>
            <a:r>
              <a:rPr lang="tr-TR" altLang="tr-TR" b="1" dirty="0">
                <a:solidFill>
                  <a:srgbClr val="002060"/>
                </a:solidFill>
                <a:latin typeface="Calibri" panose="020F0502020204030204" pitchFamily="34" charset="0"/>
                <a:cs typeface="Calibri" panose="020F0502020204030204" pitchFamily="34" charset="0"/>
              </a:rPr>
              <a:t>4 AMAÇ, 18 HEDEF , 63 PERFORMANS GÖSTERGESİ</a:t>
            </a:r>
            <a:r>
              <a:rPr lang="tr-TR" sz="2400" b="1" dirty="0">
                <a:solidFill>
                  <a:srgbClr val="002060"/>
                </a:solidFill>
                <a:latin typeface="Calibri" panose="020F0502020204030204" pitchFamily="34" charset="0"/>
                <a:cs typeface="Calibri" panose="020F0502020204030204" pitchFamily="34" charset="0"/>
              </a:rPr>
              <a:t> »</a:t>
            </a:r>
            <a:r>
              <a:rPr lang="tr-TR" altLang="tr-TR" b="1" dirty="0">
                <a:solidFill>
                  <a:srgbClr val="002060"/>
                </a:solidFill>
                <a:latin typeface="Calibri" panose="020F0502020204030204" pitchFamily="34" charset="0"/>
                <a:cs typeface="Calibri" panose="020F0502020204030204" pitchFamily="34" charset="0"/>
              </a:rPr>
              <a:t> </a:t>
            </a:r>
          </a:p>
          <a:p>
            <a:pPr marL="457200" lvl="1" indent="0" algn="just">
              <a:lnSpc>
                <a:spcPct val="120000"/>
              </a:lnSpc>
              <a:buNone/>
            </a:pPr>
            <a:r>
              <a:rPr lang="tr-TR" altLang="tr-TR" b="1" dirty="0">
                <a:solidFill>
                  <a:srgbClr val="002060"/>
                </a:solidFill>
                <a:latin typeface="Calibri" panose="020F0502020204030204" pitchFamily="34" charset="0"/>
                <a:cs typeface="Calibri" panose="020F0502020204030204" pitchFamily="34" charset="0"/>
              </a:rPr>
              <a:t>									bulunmaktadır.</a:t>
            </a:r>
          </a:p>
          <a:p>
            <a:endParaRPr lang="tr-TR" dirty="0"/>
          </a:p>
        </p:txBody>
      </p:sp>
      <p:sp>
        <p:nvSpPr>
          <p:cNvPr id="5" name="Metin kutusu 4">
            <a:extLst>
              <a:ext uri="{FF2B5EF4-FFF2-40B4-BE49-F238E27FC236}">
                <a16:creationId xmlns:a16="http://schemas.microsoft.com/office/drawing/2014/main" id="{4D0CC542-E2F9-A7C3-F1C4-43F18DA476CF}"/>
              </a:ext>
            </a:extLst>
          </p:cNvPr>
          <p:cNvSpPr txBox="1"/>
          <p:nvPr/>
        </p:nvSpPr>
        <p:spPr>
          <a:xfrm>
            <a:off x="968523" y="1269050"/>
            <a:ext cx="4007224" cy="400110"/>
          </a:xfrm>
          <a:prstGeom prst="rect">
            <a:avLst/>
          </a:prstGeom>
          <a:noFill/>
        </p:spPr>
        <p:txBody>
          <a:bodyPr wrap="square" rtlCol="0">
            <a:spAutoFit/>
          </a:bodyPr>
          <a:lstStyle/>
          <a:p>
            <a:r>
              <a:rPr lang="tr-TR" sz="2000" b="1" dirty="0">
                <a:solidFill>
                  <a:srgbClr val="002060"/>
                </a:solidFill>
                <a:latin typeface="Calibri" panose="020F0502020204030204" pitchFamily="34" charset="0"/>
                <a:cs typeface="Calibri" panose="020F0502020204030204" pitchFamily="34" charset="0"/>
              </a:rPr>
              <a:t>PERFORMANS GÖSTERGELERİ</a:t>
            </a:r>
            <a:endParaRPr lang="tr-TR" sz="2000" b="1" dirty="0">
              <a:solidFill>
                <a:srgbClr val="002060"/>
              </a:solidFill>
            </a:endParaRPr>
          </a:p>
        </p:txBody>
      </p:sp>
    </p:spTree>
    <p:extLst>
      <p:ext uri="{BB962C8B-B14F-4D97-AF65-F5344CB8AC3E}">
        <p14:creationId xmlns:p14="http://schemas.microsoft.com/office/powerpoint/2010/main" val="1208389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B345CCB-630B-6E3C-57DF-739814EA0142}"/>
            </a:ext>
          </a:extLst>
        </p:cNvPr>
        <p:cNvGrpSpPr/>
        <p:nvPr/>
      </p:nvGrpSpPr>
      <p:grpSpPr>
        <a:xfrm>
          <a:off x="0" y="0"/>
          <a:ext cx="0" cy="0"/>
          <a:chOff x="0" y="0"/>
          <a:chExt cx="0" cy="0"/>
        </a:xfrm>
      </p:grpSpPr>
      <p:sp>
        <p:nvSpPr>
          <p:cNvPr id="3" name="Metin kutusu 2">
            <a:extLst>
              <a:ext uri="{FF2B5EF4-FFF2-40B4-BE49-F238E27FC236}">
                <a16:creationId xmlns:a16="http://schemas.microsoft.com/office/drawing/2014/main" id="{DE620DE8-EF80-48BE-9F84-16C0EF3143A9}"/>
              </a:ext>
            </a:extLst>
          </p:cNvPr>
          <p:cNvSpPr txBox="1"/>
          <p:nvPr/>
        </p:nvSpPr>
        <p:spPr>
          <a:xfrm>
            <a:off x="458704" y="96487"/>
            <a:ext cx="3301445" cy="707886"/>
          </a:xfrm>
          <a:prstGeom prst="rect">
            <a:avLst/>
          </a:prstGeom>
          <a:noFill/>
        </p:spPr>
        <p:txBody>
          <a:bodyPr wrap="square" rtlCol="0">
            <a:spAutoFit/>
          </a:bodyPr>
          <a:lstStyle/>
          <a:p>
            <a:r>
              <a:rPr lang="tr-TR" sz="2000" b="1" dirty="0">
                <a:solidFill>
                  <a:srgbClr val="002060"/>
                </a:solidFill>
                <a:latin typeface="Calibri" panose="020F0502020204030204" pitchFamily="34" charset="0"/>
                <a:cs typeface="Calibri" panose="020F0502020204030204" pitchFamily="34" charset="0"/>
              </a:rPr>
              <a:t>AMAÇLAR VE HEDEFLER</a:t>
            </a:r>
            <a:br>
              <a:rPr lang="tr-TR" sz="2000" b="1" dirty="0">
                <a:solidFill>
                  <a:srgbClr val="002060"/>
                </a:solidFill>
                <a:latin typeface="Calibri" panose="020F0502020204030204" pitchFamily="34" charset="0"/>
                <a:cs typeface="Calibri" panose="020F0502020204030204" pitchFamily="34" charset="0"/>
              </a:rPr>
            </a:br>
            <a:endParaRPr lang="tr-TR" sz="2000" b="1" dirty="0">
              <a:solidFill>
                <a:srgbClr val="002060"/>
              </a:solidFill>
            </a:endParaRPr>
          </a:p>
        </p:txBody>
      </p:sp>
      <p:graphicFrame>
        <p:nvGraphicFramePr>
          <p:cNvPr id="5" name="İçerik Yer Tutucusu 3">
            <a:extLst>
              <a:ext uri="{FF2B5EF4-FFF2-40B4-BE49-F238E27FC236}">
                <a16:creationId xmlns:a16="http://schemas.microsoft.com/office/drawing/2014/main" id="{565A01DD-B5D7-6F00-5029-B85F4283D186}"/>
              </a:ext>
            </a:extLst>
          </p:cNvPr>
          <p:cNvGraphicFramePr>
            <a:graphicFrameLocks/>
          </p:cNvGraphicFramePr>
          <p:nvPr>
            <p:extLst>
              <p:ext uri="{D42A27DB-BD31-4B8C-83A1-F6EECF244321}">
                <p14:modId xmlns:p14="http://schemas.microsoft.com/office/powerpoint/2010/main" val="735923038"/>
              </p:ext>
            </p:extLst>
          </p:nvPr>
        </p:nvGraphicFramePr>
        <p:xfrm>
          <a:off x="213645" y="709301"/>
          <a:ext cx="11736795" cy="5411978"/>
        </p:xfrm>
        <a:graphic>
          <a:graphicData uri="http://schemas.openxmlformats.org/drawingml/2006/table">
            <a:tbl>
              <a:tblPr firstRow="1" firstCol="1" bandRow="1">
                <a:tableStyleId>{5C22544A-7EE6-4342-B048-85BDC9FD1C3A}</a:tableStyleId>
              </a:tblPr>
              <a:tblGrid>
                <a:gridCol w="11736795">
                  <a:extLst>
                    <a:ext uri="{9D8B030D-6E8A-4147-A177-3AD203B41FA5}">
                      <a16:colId xmlns:a16="http://schemas.microsoft.com/office/drawing/2014/main" val="1970151243"/>
                    </a:ext>
                  </a:extLst>
                </a:gridCol>
              </a:tblGrid>
              <a:tr h="230767">
                <a:tc>
                  <a:txBody>
                    <a:bodyPr/>
                    <a:lstStyle/>
                    <a:p>
                      <a:pPr>
                        <a:lnSpc>
                          <a:spcPct val="150000"/>
                        </a:lnSpc>
                        <a:spcAft>
                          <a:spcPts val="800"/>
                        </a:spcAft>
                      </a:pPr>
                      <a:r>
                        <a:rPr lang="tr-TR" sz="1200" baseline="0" dirty="0">
                          <a:solidFill>
                            <a:srgbClr val="002060"/>
                          </a:solidFill>
                          <a:effectLst/>
                        </a:rPr>
                        <a:t>AMAÇ 1. Eğitim – öğretimin kalitesini artırmak ve sürdürülebilirliğini sağlamak</a:t>
                      </a:r>
                      <a:endParaRPr lang="tr-TR" sz="120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nchor="ctr">
                    <a:solidFill>
                      <a:schemeClr val="accent1"/>
                    </a:solidFill>
                  </a:tcPr>
                </a:tc>
                <a:extLst>
                  <a:ext uri="{0D108BD9-81ED-4DB2-BD59-A6C34878D82A}">
                    <a16:rowId xmlns:a16="http://schemas.microsoft.com/office/drawing/2014/main" val="1864295234"/>
                  </a:ext>
                </a:extLst>
              </a:tr>
              <a:tr h="242238">
                <a:tc>
                  <a:txBody>
                    <a:bodyPr/>
                    <a:lstStyle/>
                    <a:p>
                      <a:pPr>
                        <a:lnSpc>
                          <a:spcPct val="150000"/>
                        </a:lnSpc>
                        <a:spcAft>
                          <a:spcPts val="800"/>
                        </a:spcAft>
                      </a:pPr>
                      <a:r>
                        <a:rPr lang="tr-TR" sz="1200" baseline="0" dirty="0">
                          <a:effectLst/>
                        </a:rPr>
                        <a:t>Hedef 1.1. Eğitim-öğretim programlarının niteliğini artırmak</a:t>
                      </a:r>
                      <a:endParaRPr lang="tr-TR" sz="12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3583864059"/>
                  </a:ext>
                </a:extLst>
              </a:tr>
              <a:tr h="242238">
                <a:tc>
                  <a:txBody>
                    <a:bodyPr/>
                    <a:lstStyle/>
                    <a:p>
                      <a:pPr>
                        <a:lnSpc>
                          <a:spcPct val="150000"/>
                        </a:lnSpc>
                        <a:spcAft>
                          <a:spcPts val="800"/>
                        </a:spcAft>
                      </a:pPr>
                      <a:r>
                        <a:rPr lang="tr-TR" sz="1200" baseline="0" dirty="0">
                          <a:effectLst/>
                        </a:rPr>
                        <a:t>Hedef 1.2. Eğitim-öğretim faaliyetlerini araştırma-geliştirme faaliyetleriyle bütünleştirmek</a:t>
                      </a:r>
                      <a:endParaRPr lang="tr-TR" sz="12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1203087867"/>
                  </a:ext>
                </a:extLst>
              </a:tr>
              <a:tr h="242238">
                <a:tc>
                  <a:txBody>
                    <a:bodyPr/>
                    <a:lstStyle/>
                    <a:p>
                      <a:pPr>
                        <a:lnSpc>
                          <a:spcPct val="150000"/>
                        </a:lnSpc>
                        <a:spcAft>
                          <a:spcPts val="800"/>
                        </a:spcAft>
                      </a:pPr>
                      <a:r>
                        <a:rPr lang="tr-TR" sz="1200" baseline="0" dirty="0">
                          <a:effectLst/>
                        </a:rPr>
                        <a:t>Hedef 1.3. Eğitim ve öğretimde uluslararasılaşmayı artırmak</a:t>
                      </a:r>
                      <a:endParaRPr lang="tr-TR" sz="12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3114489599"/>
                  </a:ext>
                </a:extLst>
              </a:tr>
              <a:tr h="242238">
                <a:tc>
                  <a:txBody>
                    <a:bodyPr/>
                    <a:lstStyle/>
                    <a:p>
                      <a:pPr>
                        <a:lnSpc>
                          <a:spcPct val="150000"/>
                        </a:lnSpc>
                        <a:spcAft>
                          <a:spcPts val="800"/>
                        </a:spcAft>
                      </a:pPr>
                      <a:r>
                        <a:rPr lang="tr-TR" sz="1200" baseline="0">
                          <a:effectLst/>
                        </a:rPr>
                        <a:t>Hedef 1.4. Eğitim-öğretimin fiziki ve donanım altyapısını geliştirmek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984396228"/>
                  </a:ext>
                </a:extLst>
              </a:tr>
              <a:tr h="242238">
                <a:tc>
                  <a:txBody>
                    <a:bodyPr/>
                    <a:lstStyle/>
                    <a:p>
                      <a:pPr>
                        <a:lnSpc>
                          <a:spcPct val="150000"/>
                        </a:lnSpc>
                        <a:spcAft>
                          <a:spcPts val="800"/>
                        </a:spcAft>
                      </a:pPr>
                      <a:r>
                        <a:rPr lang="tr-TR" sz="1200" baseline="0" dirty="0">
                          <a:effectLst/>
                        </a:rPr>
                        <a:t>Hedef 1.5. Öğrencilerin bilgi, beceri ve yetkinliğini artırmak</a:t>
                      </a:r>
                      <a:endParaRPr lang="tr-TR" sz="12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1813711920"/>
                  </a:ext>
                </a:extLst>
              </a:tr>
              <a:tr h="242238">
                <a:tc>
                  <a:txBody>
                    <a:bodyPr/>
                    <a:lstStyle/>
                    <a:p>
                      <a:pPr>
                        <a:lnSpc>
                          <a:spcPct val="150000"/>
                        </a:lnSpc>
                        <a:spcAft>
                          <a:spcPts val="800"/>
                        </a:spcAft>
                      </a:pPr>
                      <a:r>
                        <a:rPr lang="tr-TR" sz="1200" baseline="0">
                          <a:effectLst/>
                        </a:rPr>
                        <a:t>Hedef 1.6. Öğretim elemanlarının eğitime yönelik bilgi, beceri ve yetkinliğini artırmak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2583771079"/>
                  </a:ext>
                </a:extLst>
              </a:tr>
              <a:tr h="242238">
                <a:tc>
                  <a:txBody>
                    <a:bodyPr/>
                    <a:lstStyle/>
                    <a:p>
                      <a:pPr>
                        <a:lnSpc>
                          <a:spcPct val="150000"/>
                        </a:lnSpc>
                        <a:spcAft>
                          <a:spcPts val="800"/>
                        </a:spcAft>
                        <a:tabLst>
                          <a:tab pos="1019175" algn="l"/>
                        </a:tabLst>
                      </a:pPr>
                      <a:r>
                        <a:rPr lang="tr-TR" sz="1200" baseline="0" dirty="0">
                          <a:solidFill>
                            <a:srgbClr val="002060"/>
                          </a:solidFill>
                          <a:effectLst/>
                        </a:rPr>
                        <a:t>AMAÇ 2. Özgün değer katan bilimsel araştırmaların niteliğini ve niceliğini artırmak</a:t>
                      </a:r>
                      <a:endParaRPr lang="tr-TR" sz="120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3354513396"/>
                  </a:ext>
                </a:extLst>
              </a:tr>
              <a:tr h="242238">
                <a:tc>
                  <a:txBody>
                    <a:bodyPr/>
                    <a:lstStyle/>
                    <a:p>
                      <a:pPr>
                        <a:lnSpc>
                          <a:spcPct val="150000"/>
                        </a:lnSpc>
                        <a:spcAft>
                          <a:spcPts val="800"/>
                        </a:spcAft>
                      </a:pPr>
                      <a:r>
                        <a:rPr lang="tr-TR" sz="1200" baseline="0">
                          <a:effectLst/>
                        </a:rPr>
                        <a:t>Hedef 2.1. Öğretim elemanı başına düşen nitelikli yayın sayısını arttırmak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2755507579"/>
                  </a:ext>
                </a:extLst>
              </a:tr>
              <a:tr h="242238">
                <a:tc>
                  <a:txBody>
                    <a:bodyPr/>
                    <a:lstStyle/>
                    <a:p>
                      <a:pPr>
                        <a:lnSpc>
                          <a:spcPct val="150000"/>
                        </a:lnSpc>
                        <a:spcAft>
                          <a:spcPts val="800"/>
                        </a:spcAft>
                      </a:pPr>
                      <a:r>
                        <a:rPr lang="tr-TR" sz="1200" baseline="0">
                          <a:effectLst/>
                        </a:rPr>
                        <a:t>Hedef 2.2. Öğretim elemanlarının araştırmaya yönelik bilgi, beceri ve yetkinliğini artırmak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1299868067"/>
                  </a:ext>
                </a:extLst>
              </a:tr>
              <a:tr h="242238">
                <a:tc>
                  <a:txBody>
                    <a:bodyPr/>
                    <a:lstStyle/>
                    <a:p>
                      <a:pPr>
                        <a:lnSpc>
                          <a:spcPct val="150000"/>
                        </a:lnSpc>
                        <a:spcAft>
                          <a:spcPts val="800"/>
                        </a:spcAft>
                      </a:pPr>
                      <a:r>
                        <a:rPr lang="tr-TR" sz="1200" baseline="0">
                          <a:effectLst/>
                        </a:rPr>
                        <a:t>Hedef 2.3. Üniversitenin araştırma altyapısını güçlendirmek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580247305"/>
                  </a:ext>
                </a:extLst>
              </a:tr>
              <a:tr h="242238">
                <a:tc>
                  <a:txBody>
                    <a:bodyPr/>
                    <a:lstStyle/>
                    <a:p>
                      <a:pPr>
                        <a:lnSpc>
                          <a:spcPct val="150000"/>
                        </a:lnSpc>
                        <a:spcAft>
                          <a:spcPts val="800"/>
                        </a:spcAft>
                      </a:pPr>
                      <a:r>
                        <a:rPr lang="tr-TR" sz="1200" baseline="0">
                          <a:effectLst/>
                        </a:rPr>
                        <a:t>Hedef 2.4. Bilimsel araştırmalarda uluslararasılaşma düzeyini arttırmak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3560029017"/>
                  </a:ext>
                </a:extLst>
              </a:tr>
              <a:tr h="242238">
                <a:tc>
                  <a:txBody>
                    <a:bodyPr/>
                    <a:lstStyle/>
                    <a:p>
                      <a:pPr>
                        <a:lnSpc>
                          <a:spcPct val="150000"/>
                        </a:lnSpc>
                        <a:spcAft>
                          <a:spcPts val="800"/>
                        </a:spcAft>
                      </a:pPr>
                      <a:r>
                        <a:rPr lang="tr-TR" sz="1200" baseline="0">
                          <a:effectLst/>
                        </a:rPr>
                        <a:t>Hedef 2.5. Üretilen bilgi ve teknolojinin ekonomik ve toplumsal katkısını arttırmak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3377883365"/>
                  </a:ext>
                </a:extLst>
              </a:tr>
              <a:tr h="242238">
                <a:tc>
                  <a:txBody>
                    <a:bodyPr/>
                    <a:lstStyle/>
                    <a:p>
                      <a:pPr>
                        <a:lnSpc>
                          <a:spcPct val="150000"/>
                        </a:lnSpc>
                        <a:spcAft>
                          <a:spcPts val="800"/>
                        </a:spcAft>
                      </a:pPr>
                      <a:r>
                        <a:rPr lang="tr-TR" sz="1200" baseline="0" dirty="0">
                          <a:solidFill>
                            <a:srgbClr val="002060"/>
                          </a:solidFill>
                          <a:effectLst/>
                        </a:rPr>
                        <a:t>AMAÇ 3. Kurumsal kapasiteyi ve işleyişi geliştirmek</a:t>
                      </a:r>
                      <a:endParaRPr lang="tr-TR" sz="120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1159891345"/>
                  </a:ext>
                </a:extLst>
              </a:tr>
              <a:tr h="242238">
                <a:tc>
                  <a:txBody>
                    <a:bodyPr/>
                    <a:lstStyle/>
                    <a:p>
                      <a:pPr>
                        <a:lnSpc>
                          <a:spcPct val="150000"/>
                        </a:lnSpc>
                        <a:spcAft>
                          <a:spcPts val="800"/>
                        </a:spcAft>
                      </a:pPr>
                      <a:r>
                        <a:rPr lang="tr-TR" sz="1200" baseline="0">
                          <a:effectLst/>
                        </a:rPr>
                        <a:t>Hedef 3.1. Üniversite idari personelinin niteliğini geliştirmek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3763689615"/>
                  </a:ext>
                </a:extLst>
              </a:tr>
              <a:tr h="242238">
                <a:tc>
                  <a:txBody>
                    <a:bodyPr/>
                    <a:lstStyle/>
                    <a:p>
                      <a:pPr>
                        <a:lnSpc>
                          <a:spcPct val="150000"/>
                        </a:lnSpc>
                        <a:spcAft>
                          <a:spcPts val="800"/>
                        </a:spcAft>
                      </a:pPr>
                      <a:r>
                        <a:rPr lang="tr-TR" sz="1200" baseline="0">
                          <a:effectLst/>
                        </a:rPr>
                        <a:t>Hedef 3.2. Öğrencilere yönelik sosyal, kültürel ve sportif faaliyetleri artırmak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735197742"/>
                  </a:ext>
                </a:extLst>
              </a:tr>
              <a:tr h="242238">
                <a:tc>
                  <a:txBody>
                    <a:bodyPr/>
                    <a:lstStyle/>
                    <a:p>
                      <a:pPr>
                        <a:lnSpc>
                          <a:spcPct val="150000"/>
                        </a:lnSpc>
                        <a:spcAft>
                          <a:spcPts val="800"/>
                        </a:spcAft>
                      </a:pPr>
                      <a:r>
                        <a:rPr lang="tr-TR" sz="1200" baseline="0">
                          <a:effectLst/>
                        </a:rPr>
                        <a:t>Hedef 3.3. Kurumsallaşmayı geliştirmek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3332213344"/>
                  </a:ext>
                </a:extLst>
              </a:tr>
              <a:tr h="242238">
                <a:tc>
                  <a:txBody>
                    <a:bodyPr/>
                    <a:lstStyle/>
                    <a:p>
                      <a:pPr>
                        <a:lnSpc>
                          <a:spcPct val="150000"/>
                        </a:lnSpc>
                        <a:spcAft>
                          <a:spcPts val="800"/>
                        </a:spcAft>
                      </a:pPr>
                      <a:r>
                        <a:rPr lang="tr-TR" sz="1200" baseline="0" dirty="0">
                          <a:solidFill>
                            <a:srgbClr val="002060"/>
                          </a:solidFill>
                          <a:effectLst/>
                        </a:rPr>
                        <a:t>AMAÇ 4.  Sürdürülebilir kalkınma amaçlarına yönelik faaliyetleri geliştirmek</a:t>
                      </a:r>
                      <a:endParaRPr lang="tr-TR" sz="120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3439897760"/>
                  </a:ext>
                </a:extLst>
              </a:tr>
              <a:tr h="242238">
                <a:tc>
                  <a:txBody>
                    <a:bodyPr/>
                    <a:lstStyle/>
                    <a:p>
                      <a:pPr>
                        <a:lnSpc>
                          <a:spcPct val="150000"/>
                        </a:lnSpc>
                        <a:spcAft>
                          <a:spcPts val="800"/>
                        </a:spcAft>
                      </a:pPr>
                      <a:r>
                        <a:rPr lang="tr-TR" sz="1200" baseline="0">
                          <a:effectLst/>
                        </a:rPr>
                        <a:t>Hedef 4.1. Sosyal sorumluluk, kültür ve çevre bilincine yönelik faaliyetleri artırmak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258733354"/>
                  </a:ext>
                </a:extLst>
              </a:tr>
              <a:tr h="242238">
                <a:tc>
                  <a:txBody>
                    <a:bodyPr/>
                    <a:lstStyle/>
                    <a:p>
                      <a:pPr>
                        <a:lnSpc>
                          <a:spcPct val="150000"/>
                        </a:lnSpc>
                        <a:spcAft>
                          <a:spcPts val="800"/>
                        </a:spcAft>
                      </a:pPr>
                      <a:r>
                        <a:rPr lang="tr-TR" sz="1200" baseline="0">
                          <a:effectLst/>
                        </a:rPr>
                        <a:t>Hedef 4.2. Sürdürülebilir kalkınma amaçlarına katkıda bulunan araştırmaları artırmak</a:t>
                      </a:r>
                      <a:endParaRPr lang="tr-TR" sz="1200" baseline="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337337059"/>
                  </a:ext>
                </a:extLst>
              </a:tr>
              <a:tr h="242238">
                <a:tc>
                  <a:txBody>
                    <a:bodyPr/>
                    <a:lstStyle/>
                    <a:p>
                      <a:pPr>
                        <a:lnSpc>
                          <a:spcPct val="150000"/>
                        </a:lnSpc>
                        <a:spcAft>
                          <a:spcPts val="800"/>
                        </a:spcAft>
                      </a:pPr>
                      <a:r>
                        <a:rPr lang="tr-TR" sz="1200" baseline="0" dirty="0">
                          <a:effectLst/>
                        </a:rPr>
                        <a:t>Hedef 4.3. Üniversitenin ekolojik ayak izini azaltmak</a:t>
                      </a:r>
                      <a:endParaRPr lang="tr-TR" sz="12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2669333419"/>
                  </a:ext>
                </a:extLst>
              </a:tr>
              <a:tr h="242238">
                <a:tc>
                  <a:txBody>
                    <a:bodyPr/>
                    <a:lstStyle/>
                    <a:p>
                      <a:pPr>
                        <a:lnSpc>
                          <a:spcPct val="150000"/>
                        </a:lnSpc>
                        <a:spcAft>
                          <a:spcPts val="800"/>
                        </a:spcAft>
                      </a:pPr>
                      <a:r>
                        <a:rPr lang="tr-TR" sz="1200" baseline="0" dirty="0">
                          <a:effectLst/>
                        </a:rPr>
                        <a:t>Hedef 4.4. Sürdürülebilir kalkınma amaçlarına katkıda bulunan eğitim-öğretim ve öğrenme faaliyetlerini artırmak</a:t>
                      </a:r>
                      <a:endParaRPr lang="tr-TR" sz="12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7880" marR="67880" marT="0" marB="0">
                    <a:solidFill>
                      <a:schemeClr val="accent1"/>
                    </a:solidFill>
                  </a:tcPr>
                </a:tc>
                <a:extLst>
                  <a:ext uri="{0D108BD9-81ED-4DB2-BD59-A6C34878D82A}">
                    <a16:rowId xmlns:a16="http://schemas.microsoft.com/office/drawing/2014/main" val="1770898479"/>
                  </a:ext>
                </a:extLst>
              </a:tr>
            </a:tbl>
          </a:graphicData>
        </a:graphic>
      </p:graphicFrame>
    </p:spTree>
    <p:extLst>
      <p:ext uri="{BB962C8B-B14F-4D97-AF65-F5344CB8AC3E}">
        <p14:creationId xmlns:p14="http://schemas.microsoft.com/office/powerpoint/2010/main" val="3833273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29A602D-6608-E228-A9BB-B56324317C27}"/>
            </a:ext>
          </a:extLst>
        </p:cNvPr>
        <p:cNvGrpSpPr/>
        <p:nvPr/>
      </p:nvGrpSpPr>
      <p:grpSpPr>
        <a:xfrm>
          <a:off x="0" y="0"/>
          <a:ext cx="0" cy="0"/>
          <a:chOff x="0" y="0"/>
          <a:chExt cx="0" cy="0"/>
        </a:xfrm>
      </p:grpSpPr>
      <p:graphicFrame>
        <p:nvGraphicFramePr>
          <p:cNvPr id="4" name="İçerik Yer Tutucusu 6">
            <a:extLst>
              <a:ext uri="{FF2B5EF4-FFF2-40B4-BE49-F238E27FC236}">
                <a16:creationId xmlns:a16="http://schemas.microsoft.com/office/drawing/2014/main" id="{E3C814C8-577F-F81B-399D-47029931C18F}"/>
              </a:ext>
            </a:extLst>
          </p:cNvPr>
          <p:cNvGraphicFramePr>
            <a:graphicFrameLocks/>
          </p:cNvGraphicFramePr>
          <p:nvPr>
            <p:extLst>
              <p:ext uri="{D42A27DB-BD31-4B8C-83A1-F6EECF244321}">
                <p14:modId xmlns:p14="http://schemas.microsoft.com/office/powerpoint/2010/main" val="1895316219"/>
              </p:ext>
            </p:extLst>
          </p:nvPr>
        </p:nvGraphicFramePr>
        <p:xfrm>
          <a:off x="1034040" y="1034041"/>
          <a:ext cx="10972801" cy="5016383"/>
        </p:xfrm>
        <a:graphic>
          <a:graphicData uri="http://schemas.openxmlformats.org/drawingml/2006/table">
            <a:tbl>
              <a:tblPr/>
              <a:tblGrid>
                <a:gridCol w="1115879">
                  <a:extLst>
                    <a:ext uri="{9D8B030D-6E8A-4147-A177-3AD203B41FA5}">
                      <a16:colId xmlns:a16="http://schemas.microsoft.com/office/drawing/2014/main" val="20000"/>
                    </a:ext>
                  </a:extLst>
                </a:gridCol>
                <a:gridCol w="4463511">
                  <a:extLst>
                    <a:ext uri="{9D8B030D-6E8A-4147-A177-3AD203B41FA5}">
                      <a16:colId xmlns:a16="http://schemas.microsoft.com/office/drawing/2014/main" val="20001"/>
                    </a:ext>
                  </a:extLst>
                </a:gridCol>
                <a:gridCol w="2301498">
                  <a:extLst>
                    <a:ext uri="{9D8B030D-6E8A-4147-A177-3AD203B41FA5}">
                      <a16:colId xmlns:a16="http://schemas.microsoft.com/office/drawing/2014/main" val="20002"/>
                    </a:ext>
                  </a:extLst>
                </a:gridCol>
                <a:gridCol w="3091913">
                  <a:extLst>
                    <a:ext uri="{9D8B030D-6E8A-4147-A177-3AD203B41FA5}">
                      <a16:colId xmlns:a16="http://schemas.microsoft.com/office/drawing/2014/main" val="20003"/>
                    </a:ext>
                  </a:extLst>
                </a:gridCol>
              </a:tblGrid>
              <a:tr h="261789">
                <a:tc>
                  <a:txBody>
                    <a:bodyPr/>
                    <a:lstStyle/>
                    <a:p>
                      <a:pPr algn="ctr" fontAlgn="b"/>
                      <a:r>
                        <a:rPr lang="tr-TR" sz="1100" b="1" kern="1200" dirty="0" err="1">
                          <a:solidFill>
                            <a:srgbClr val="192E5A"/>
                          </a:solidFill>
                          <a:latin typeface="+mn-lt"/>
                          <a:ea typeface="+mn-ea"/>
                          <a:cs typeface="+mn-cs"/>
                        </a:rPr>
                        <a:t>S.No</a:t>
                      </a:r>
                      <a:endParaRPr lang="tr-TR" sz="1100" b="1" kern="1200" dirty="0">
                        <a:solidFill>
                          <a:srgbClr val="192E5A"/>
                        </a:solidFill>
                        <a:latin typeface="+mn-lt"/>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1" kern="1200" dirty="0">
                          <a:solidFill>
                            <a:srgbClr val="192E5A"/>
                          </a:solidFill>
                          <a:latin typeface="+mn-lt"/>
                          <a:ea typeface="+mn-ea"/>
                          <a:cs typeface="+mn-cs"/>
                        </a:rPr>
                        <a:t>Hedef Kartı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1" kern="1200" dirty="0">
                          <a:solidFill>
                            <a:srgbClr val="192E5A"/>
                          </a:solidFill>
                          <a:latin typeface="+mn-lt"/>
                          <a:ea typeface="+mn-ea"/>
                          <a:cs typeface="+mn-cs"/>
                        </a:rPr>
                        <a:t>Performans Yüzdesi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1" kern="1200" dirty="0">
                          <a:solidFill>
                            <a:srgbClr val="192E5A"/>
                          </a:solidFill>
                          <a:latin typeface="+mn-lt"/>
                          <a:ea typeface="+mn-ea"/>
                          <a:cs typeface="+mn-cs"/>
                        </a:rPr>
                        <a:t>Gerçekleşme Durumu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295879">
                <a:tc>
                  <a:txBody>
                    <a:bodyPr/>
                    <a:lstStyle/>
                    <a:p>
                      <a:pPr algn="ctr" fontAlgn="b"/>
                      <a:r>
                        <a:rPr lang="tr-TR" sz="1100" b="1" kern="1200" dirty="0">
                          <a:solidFill>
                            <a:srgbClr val="192E5A"/>
                          </a:solidFill>
                          <a:latin typeface="+mn-lt"/>
                          <a:ea typeface="+mn-ea"/>
                          <a:cs typeface="+mn-cs"/>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1 Hedef Kartı 1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Hedefe Ulaşıldı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61789">
                <a:tc>
                  <a:txBody>
                    <a:bodyPr/>
                    <a:lstStyle/>
                    <a:p>
                      <a:pPr algn="ctr" fontAlgn="b"/>
                      <a:r>
                        <a:rPr lang="tr-TR" sz="1100" b="1" kern="1200" dirty="0">
                          <a:solidFill>
                            <a:srgbClr val="192E5A"/>
                          </a:solidFill>
                          <a:latin typeface="+mn-lt"/>
                          <a:ea typeface="+mn-ea"/>
                          <a:cs typeface="+mn-cs"/>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1 Hedef Kartı 2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Hedefe Ulaşıldı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61789">
                <a:tc>
                  <a:txBody>
                    <a:bodyPr/>
                    <a:lstStyle/>
                    <a:p>
                      <a:pPr algn="ctr" fontAlgn="b"/>
                      <a:r>
                        <a:rPr lang="tr-TR" sz="1100" b="1" kern="1200" dirty="0">
                          <a:solidFill>
                            <a:srgbClr val="192E5A"/>
                          </a:solidFill>
                          <a:latin typeface="+mn-lt"/>
                          <a:ea typeface="+mn-ea"/>
                          <a:cs typeface="+mn-cs"/>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1 Hedef Kartı 3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75,00%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a:ln>
                            <a:noFill/>
                          </a:ln>
                          <a:solidFill>
                            <a:srgbClr val="192E5A"/>
                          </a:solidFill>
                          <a:effectLst/>
                          <a:uLnTx/>
                          <a:uFillTx/>
                          <a:latin typeface="Calibri" panose="020F0502020204030204"/>
                          <a:ea typeface="+mn-ea"/>
                          <a:cs typeface="+mn-cs"/>
                        </a:rPr>
                        <a:t>Hedefe Kısmen Ulaşıldı</a:t>
                      </a:r>
                      <a:endParaRPr kumimoji="0" lang="tr-TR" sz="1100" b="0" i="0" u="none" strike="noStrike" kern="1200" cap="none" spc="0" normalizeH="0" baseline="0" noProof="0" dirty="0">
                        <a:ln>
                          <a:noFill/>
                        </a:ln>
                        <a:solidFill>
                          <a:srgbClr val="192E5A"/>
                        </a:solidFill>
                        <a:effectLst/>
                        <a:uLnTx/>
                        <a:uFillTx/>
                        <a:latin typeface="Calibri" panose="020F0502020204030204"/>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61789">
                <a:tc>
                  <a:txBody>
                    <a:bodyPr/>
                    <a:lstStyle/>
                    <a:p>
                      <a:pPr algn="ctr" fontAlgn="b"/>
                      <a:r>
                        <a:rPr lang="tr-TR" sz="1100" b="1" kern="1200" dirty="0">
                          <a:solidFill>
                            <a:srgbClr val="192E5A"/>
                          </a:solidFill>
                          <a:latin typeface="+mn-lt"/>
                          <a:ea typeface="+mn-ea"/>
                          <a:cs typeface="+mn-cs"/>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1 Hedef Kartı 4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80,00%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dirty="0">
                          <a:ln>
                            <a:noFill/>
                          </a:ln>
                          <a:solidFill>
                            <a:srgbClr val="192E5A"/>
                          </a:solidFill>
                          <a:effectLst/>
                          <a:uLnTx/>
                          <a:uFillTx/>
                          <a:latin typeface="Calibri" panose="020F0502020204030204"/>
                          <a:ea typeface="+mn-ea"/>
                          <a:cs typeface="+mn-cs"/>
                        </a:rPr>
                        <a:t>Hedefe Kısmen Ulaşıldı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61789">
                <a:tc>
                  <a:txBody>
                    <a:bodyPr/>
                    <a:lstStyle/>
                    <a:p>
                      <a:pPr algn="ctr" fontAlgn="b"/>
                      <a:r>
                        <a:rPr lang="tr-TR" sz="1100" b="1" kern="1200" dirty="0">
                          <a:solidFill>
                            <a:srgbClr val="192E5A"/>
                          </a:solidFill>
                          <a:latin typeface="+mn-lt"/>
                          <a:ea typeface="+mn-ea"/>
                          <a:cs typeface="+mn-cs"/>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1 Hedef Kartı 5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45,00%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Hedefe Ulaşılamadı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70091">
                <a:tc>
                  <a:txBody>
                    <a:bodyPr/>
                    <a:lstStyle/>
                    <a:p>
                      <a:pPr algn="ctr" fontAlgn="b"/>
                      <a:r>
                        <a:rPr lang="tr-TR" sz="1100" b="1" kern="1200" dirty="0">
                          <a:solidFill>
                            <a:srgbClr val="192E5A"/>
                          </a:solidFill>
                          <a:latin typeface="+mn-lt"/>
                          <a:ea typeface="+mn-ea"/>
                          <a:cs typeface="+mn-cs"/>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1 Hedef Kartı 6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30,00%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Hedefe Ulaşılamadı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261789">
                <a:tc>
                  <a:txBody>
                    <a:bodyPr/>
                    <a:lstStyle/>
                    <a:p>
                      <a:pPr algn="ctr" fontAlgn="b"/>
                      <a:r>
                        <a:rPr lang="tr-TR" sz="1100" b="1" kern="1200" dirty="0">
                          <a:solidFill>
                            <a:srgbClr val="192E5A"/>
                          </a:solidFill>
                          <a:latin typeface="+mn-lt"/>
                          <a:ea typeface="+mn-ea"/>
                          <a:cs typeface="+mn-cs"/>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2 Hedef Kartı 1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Hedefe Ulaşıldı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261789">
                <a:tc>
                  <a:txBody>
                    <a:bodyPr/>
                    <a:lstStyle/>
                    <a:p>
                      <a:pPr algn="ctr" fontAlgn="b"/>
                      <a:r>
                        <a:rPr lang="tr-TR" sz="1100" b="1" kern="1200" dirty="0">
                          <a:solidFill>
                            <a:srgbClr val="192E5A"/>
                          </a:solidFill>
                          <a:latin typeface="+mn-lt"/>
                          <a:ea typeface="+mn-ea"/>
                          <a:cs typeface="+mn-cs"/>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2 Hedef Kartı 2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75,00%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a:ln>
                            <a:noFill/>
                          </a:ln>
                          <a:solidFill>
                            <a:srgbClr val="192E5A"/>
                          </a:solidFill>
                          <a:effectLst/>
                          <a:uLnTx/>
                          <a:uFillTx/>
                          <a:latin typeface="Calibri" panose="020F0502020204030204"/>
                          <a:ea typeface="+mn-ea"/>
                          <a:cs typeface="+mn-cs"/>
                        </a:rPr>
                        <a:t>Hedefe Kısmen Ulaşıldı</a:t>
                      </a:r>
                      <a:endParaRPr kumimoji="0" lang="tr-TR" sz="1100" b="0" i="0" u="none" strike="noStrike" kern="1200" cap="none" spc="0" normalizeH="0" baseline="0" noProof="0" dirty="0">
                        <a:ln>
                          <a:noFill/>
                        </a:ln>
                        <a:solidFill>
                          <a:srgbClr val="192E5A"/>
                        </a:solidFill>
                        <a:effectLst/>
                        <a:uLnTx/>
                        <a:uFillTx/>
                        <a:latin typeface="Calibri" panose="020F0502020204030204"/>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261789">
                <a:tc>
                  <a:txBody>
                    <a:bodyPr/>
                    <a:lstStyle/>
                    <a:p>
                      <a:pPr algn="ctr" fontAlgn="b"/>
                      <a:r>
                        <a:rPr lang="tr-TR" sz="1100" b="1" kern="1200" dirty="0">
                          <a:solidFill>
                            <a:srgbClr val="192E5A"/>
                          </a:solidFill>
                          <a:latin typeface="+mn-lt"/>
                          <a:ea typeface="+mn-ea"/>
                          <a:cs typeface="+mn-cs"/>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2 Hedef Kartı 3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86,50%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a:ln>
                            <a:noFill/>
                          </a:ln>
                          <a:solidFill>
                            <a:srgbClr val="192E5A"/>
                          </a:solidFill>
                          <a:effectLst/>
                          <a:uLnTx/>
                          <a:uFillTx/>
                          <a:latin typeface="Calibri" panose="020F0502020204030204"/>
                          <a:ea typeface="+mn-ea"/>
                          <a:cs typeface="+mn-cs"/>
                        </a:rPr>
                        <a:t>Hedefe Kısmen Ulaşıldı</a:t>
                      </a:r>
                      <a:endParaRPr kumimoji="0" lang="tr-TR" sz="1100" b="0" i="0" u="none" strike="noStrike" kern="1200" cap="none" spc="0" normalizeH="0" baseline="0" noProof="0" dirty="0">
                        <a:ln>
                          <a:noFill/>
                        </a:ln>
                        <a:solidFill>
                          <a:srgbClr val="192E5A"/>
                        </a:solidFill>
                        <a:effectLst/>
                        <a:uLnTx/>
                        <a:uFillTx/>
                        <a:latin typeface="Calibri" panose="020F0502020204030204"/>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261789">
                <a:tc>
                  <a:txBody>
                    <a:bodyPr/>
                    <a:lstStyle/>
                    <a:p>
                      <a:pPr algn="ctr" fontAlgn="b"/>
                      <a:r>
                        <a:rPr lang="tr-TR" sz="1100" b="1" kern="1200">
                          <a:solidFill>
                            <a:srgbClr val="192E5A"/>
                          </a:solidFill>
                          <a:latin typeface="+mn-lt"/>
                          <a:ea typeface="+mn-ea"/>
                          <a:cs typeface="+mn-cs"/>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2 Hedef Kartı 4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88,75%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dirty="0">
                          <a:ln>
                            <a:noFill/>
                          </a:ln>
                          <a:solidFill>
                            <a:srgbClr val="192E5A"/>
                          </a:solidFill>
                          <a:effectLst/>
                          <a:uLnTx/>
                          <a:uFillTx/>
                          <a:latin typeface="Calibri" panose="020F0502020204030204"/>
                          <a:ea typeface="+mn-ea"/>
                          <a:cs typeface="+mn-cs"/>
                        </a:rPr>
                        <a:t>Hedefe Kısmen Ulaşıldı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261789">
                <a:tc>
                  <a:txBody>
                    <a:bodyPr/>
                    <a:lstStyle/>
                    <a:p>
                      <a:pPr algn="ctr" fontAlgn="b"/>
                      <a:r>
                        <a:rPr lang="tr-TR" sz="1100" b="1" kern="1200">
                          <a:solidFill>
                            <a:srgbClr val="192E5A"/>
                          </a:solidFill>
                          <a:latin typeface="+mn-lt"/>
                          <a:ea typeface="+mn-ea"/>
                          <a:cs typeface="+mn-cs"/>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2 Hedef Kartı 5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40,00%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Hedefe Ulaşılamadı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r h="261789">
                <a:tc>
                  <a:txBody>
                    <a:bodyPr/>
                    <a:lstStyle/>
                    <a:p>
                      <a:pPr algn="ctr" fontAlgn="b"/>
                      <a:r>
                        <a:rPr lang="tr-TR" sz="1100" b="1" kern="1200" dirty="0">
                          <a:solidFill>
                            <a:srgbClr val="192E5A"/>
                          </a:solidFill>
                          <a:latin typeface="+mn-lt"/>
                          <a:ea typeface="+mn-ea"/>
                          <a:cs typeface="+mn-cs"/>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3 Hedef Kartı 1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Hedefe Ulaşıldı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2"/>
                  </a:ext>
                </a:extLst>
              </a:tr>
              <a:tr h="261789">
                <a:tc>
                  <a:txBody>
                    <a:bodyPr/>
                    <a:lstStyle/>
                    <a:p>
                      <a:pPr algn="ctr" fontAlgn="b"/>
                      <a:r>
                        <a:rPr lang="tr-TR" sz="1100" b="1" kern="1200" dirty="0">
                          <a:solidFill>
                            <a:srgbClr val="192E5A"/>
                          </a:solidFill>
                          <a:latin typeface="+mn-lt"/>
                          <a:ea typeface="+mn-ea"/>
                          <a:cs typeface="+mn-cs"/>
                        </a:rPr>
                        <a:t>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3 Hedef Kartı 2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60,00%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a:ln>
                            <a:noFill/>
                          </a:ln>
                          <a:solidFill>
                            <a:srgbClr val="192E5A"/>
                          </a:solidFill>
                          <a:effectLst/>
                          <a:uLnTx/>
                          <a:uFillTx/>
                          <a:latin typeface="Calibri" panose="020F0502020204030204"/>
                          <a:ea typeface="+mn-ea"/>
                          <a:cs typeface="+mn-cs"/>
                        </a:rPr>
                        <a:t>Hedefe Kısmen Ulaşıldı</a:t>
                      </a:r>
                      <a:endParaRPr kumimoji="0" lang="tr-TR" sz="1100" b="0" i="0" u="none" strike="noStrike" kern="1200" cap="none" spc="0" normalizeH="0" baseline="0" noProof="0" dirty="0">
                        <a:ln>
                          <a:noFill/>
                        </a:ln>
                        <a:solidFill>
                          <a:srgbClr val="192E5A"/>
                        </a:solidFill>
                        <a:effectLst/>
                        <a:uLnTx/>
                        <a:uFillTx/>
                        <a:latin typeface="Calibri" panose="020F0502020204030204"/>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3"/>
                  </a:ext>
                </a:extLst>
              </a:tr>
              <a:tr h="261789">
                <a:tc>
                  <a:txBody>
                    <a:bodyPr/>
                    <a:lstStyle/>
                    <a:p>
                      <a:pPr algn="ctr" fontAlgn="b"/>
                      <a:r>
                        <a:rPr lang="tr-TR" sz="1100" b="1" kern="1200">
                          <a:solidFill>
                            <a:srgbClr val="192E5A"/>
                          </a:solidFill>
                          <a:latin typeface="+mn-lt"/>
                          <a:ea typeface="+mn-ea"/>
                          <a:cs typeface="+mn-cs"/>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3 Hedef Kartı 3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80,00%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dirty="0">
                          <a:ln>
                            <a:noFill/>
                          </a:ln>
                          <a:solidFill>
                            <a:srgbClr val="192E5A"/>
                          </a:solidFill>
                          <a:effectLst/>
                          <a:uLnTx/>
                          <a:uFillTx/>
                          <a:latin typeface="Calibri" panose="020F0502020204030204"/>
                          <a:ea typeface="+mn-ea"/>
                          <a:cs typeface="+mn-cs"/>
                        </a:rPr>
                        <a:t>Hedefe Kısmen Ulaşıldı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4"/>
                  </a:ext>
                </a:extLst>
              </a:tr>
              <a:tr h="261789">
                <a:tc>
                  <a:txBody>
                    <a:bodyPr/>
                    <a:lstStyle/>
                    <a:p>
                      <a:pPr algn="ctr" fontAlgn="b"/>
                      <a:r>
                        <a:rPr lang="tr-TR" sz="1100" b="1" kern="1200" dirty="0">
                          <a:solidFill>
                            <a:srgbClr val="192E5A"/>
                          </a:solidFill>
                          <a:latin typeface="+mn-lt"/>
                          <a:ea typeface="+mn-ea"/>
                          <a:cs typeface="+mn-cs"/>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4 Hedef Kartı 1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a:ln>
                            <a:noFill/>
                          </a:ln>
                          <a:solidFill>
                            <a:srgbClr val="192E5A"/>
                          </a:solidFill>
                          <a:effectLst/>
                          <a:uLnTx/>
                          <a:uFillTx/>
                          <a:latin typeface="Calibri" panose="020F0502020204030204"/>
                          <a:ea typeface="+mn-ea"/>
                          <a:cs typeface="+mn-cs"/>
                        </a:rPr>
                        <a:t>Hedefe Ulaşıldı</a:t>
                      </a:r>
                      <a:endParaRPr kumimoji="0" lang="tr-TR" sz="1100" b="0" i="0" u="none" strike="noStrike" kern="1200" cap="none" spc="0" normalizeH="0" baseline="0" noProof="0" dirty="0">
                        <a:ln>
                          <a:noFill/>
                        </a:ln>
                        <a:solidFill>
                          <a:srgbClr val="192E5A"/>
                        </a:solidFill>
                        <a:effectLst/>
                        <a:uLnTx/>
                        <a:uFillTx/>
                        <a:latin typeface="Calibri" panose="020F0502020204030204"/>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5"/>
                  </a:ext>
                </a:extLst>
              </a:tr>
              <a:tr h="261789">
                <a:tc>
                  <a:txBody>
                    <a:bodyPr/>
                    <a:lstStyle/>
                    <a:p>
                      <a:pPr algn="ctr" fontAlgn="b"/>
                      <a:r>
                        <a:rPr lang="tr-TR" sz="1100" b="1" kern="1200" dirty="0">
                          <a:solidFill>
                            <a:srgbClr val="192E5A"/>
                          </a:solidFill>
                          <a:latin typeface="+mn-lt"/>
                          <a:ea typeface="+mn-ea"/>
                          <a:cs typeface="+mn-cs"/>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4 Hedef Kartı 2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dirty="0">
                          <a:ln>
                            <a:noFill/>
                          </a:ln>
                          <a:solidFill>
                            <a:srgbClr val="192E5A"/>
                          </a:solidFill>
                          <a:effectLst/>
                          <a:uLnTx/>
                          <a:uFillTx/>
                          <a:latin typeface="Calibri" panose="020F0502020204030204"/>
                          <a:ea typeface="+mn-ea"/>
                          <a:cs typeface="+mn-cs"/>
                        </a:rPr>
                        <a:t>Hedefe Ulaşıldı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6"/>
                  </a:ext>
                </a:extLst>
              </a:tr>
              <a:tr h="261789">
                <a:tc>
                  <a:txBody>
                    <a:bodyPr/>
                    <a:lstStyle/>
                    <a:p>
                      <a:pPr algn="ctr" fontAlgn="b"/>
                      <a:r>
                        <a:rPr lang="tr-TR" sz="1100" b="1" kern="1200" dirty="0">
                          <a:solidFill>
                            <a:srgbClr val="192E5A"/>
                          </a:solidFill>
                          <a:latin typeface="+mn-lt"/>
                          <a:ea typeface="+mn-ea"/>
                          <a:cs typeface="+mn-cs"/>
                        </a:rPr>
                        <a:t>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4 Hedef Kartı 3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38,33%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Hedefe Ulaşılamadı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7"/>
                  </a:ext>
                </a:extLst>
              </a:tr>
              <a:tr h="261789">
                <a:tc>
                  <a:txBody>
                    <a:bodyPr/>
                    <a:lstStyle/>
                    <a:p>
                      <a:pPr algn="ctr" fontAlgn="b"/>
                      <a:r>
                        <a:rPr lang="tr-TR" sz="1100" b="1" kern="1200" dirty="0">
                          <a:solidFill>
                            <a:srgbClr val="192E5A"/>
                          </a:solidFill>
                          <a:latin typeface="+mn-lt"/>
                          <a:ea typeface="+mn-ea"/>
                          <a:cs typeface="+mn-cs"/>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Amaç 4 Hedef Kartı 4 Performansı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100" b="0" kern="1200" dirty="0">
                          <a:solidFill>
                            <a:srgbClr val="192E5A"/>
                          </a:solidFill>
                          <a:latin typeface="+mn-lt"/>
                          <a:ea typeface="+mn-ea"/>
                          <a:cs typeface="+mn-cs"/>
                        </a:rPr>
                        <a:t>Hedefe Ulaşıldı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8"/>
                  </a:ext>
                </a:extLst>
              </a:tr>
            </a:tbl>
          </a:graphicData>
        </a:graphic>
      </p:graphicFrame>
      <p:sp>
        <p:nvSpPr>
          <p:cNvPr id="2" name="Metin kutusu 1">
            <a:extLst>
              <a:ext uri="{FF2B5EF4-FFF2-40B4-BE49-F238E27FC236}">
                <a16:creationId xmlns:a16="http://schemas.microsoft.com/office/drawing/2014/main" id="{4F01046E-AE88-D83E-04EC-2FA7E4958A8E}"/>
              </a:ext>
            </a:extLst>
          </p:cNvPr>
          <p:cNvSpPr txBox="1"/>
          <p:nvPr/>
        </p:nvSpPr>
        <p:spPr>
          <a:xfrm>
            <a:off x="1034040" y="431174"/>
            <a:ext cx="8206731" cy="400110"/>
          </a:xfrm>
          <a:prstGeom prst="rect">
            <a:avLst/>
          </a:prstGeom>
          <a:noFill/>
        </p:spPr>
        <p:txBody>
          <a:bodyPr wrap="square" rtlCol="0">
            <a:spAutoFit/>
          </a:bodyPr>
          <a:lstStyle/>
          <a:p>
            <a:r>
              <a:rPr lang="tr-TR" sz="2000" b="1" dirty="0">
                <a:solidFill>
                  <a:srgbClr val="192E5A"/>
                </a:solidFill>
              </a:rPr>
              <a:t>2025-2029 Stratejik Plan Hedef Kartları 2025 Yılı Performans Sonuç Tablosu</a:t>
            </a:r>
          </a:p>
        </p:txBody>
      </p:sp>
    </p:spTree>
    <p:extLst>
      <p:ext uri="{BB962C8B-B14F-4D97-AF65-F5344CB8AC3E}">
        <p14:creationId xmlns:p14="http://schemas.microsoft.com/office/powerpoint/2010/main" val="3697763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777F356-CC17-9898-1449-9F7D1F992BCF}"/>
            </a:ext>
          </a:extLst>
        </p:cNvPr>
        <p:cNvGrpSpPr/>
        <p:nvPr/>
      </p:nvGrpSpPr>
      <p:grpSpPr>
        <a:xfrm>
          <a:off x="0" y="0"/>
          <a:ext cx="0" cy="0"/>
          <a:chOff x="0" y="0"/>
          <a:chExt cx="0" cy="0"/>
        </a:xfrm>
      </p:grpSpPr>
      <p:sp>
        <p:nvSpPr>
          <p:cNvPr id="6" name="Metin kutusu 5">
            <a:extLst>
              <a:ext uri="{FF2B5EF4-FFF2-40B4-BE49-F238E27FC236}">
                <a16:creationId xmlns:a16="http://schemas.microsoft.com/office/drawing/2014/main" id="{269BFE19-0E3B-7A0C-3FD6-D576ECF67539}"/>
              </a:ext>
            </a:extLst>
          </p:cNvPr>
          <p:cNvSpPr txBox="1"/>
          <p:nvPr/>
        </p:nvSpPr>
        <p:spPr>
          <a:xfrm>
            <a:off x="1524000" y="600689"/>
            <a:ext cx="2871270" cy="400110"/>
          </a:xfrm>
          <a:prstGeom prst="rect">
            <a:avLst/>
          </a:prstGeom>
          <a:noFill/>
        </p:spPr>
        <p:txBody>
          <a:bodyPr wrap="square" rtlCol="0">
            <a:spAutoFit/>
          </a:bodyPr>
          <a:lstStyle/>
          <a:p>
            <a:r>
              <a:rPr lang="tr-TR" sz="2000" b="1" dirty="0">
                <a:solidFill>
                  <a:srgbClr val="192E5A"/>
                </a:solidFill>
              </a:rPr>
              <a:t>BAŞLIK</a:t>
            </a:r>
          </a:p>
        </p:txBody>
      </p:sp>
      <p:sp>
        <p:nvSpPr>
          <p:cNvPr id="2" name="Metin kutusu 1">
            <a:extLst>
              <a:ext uri="{FF2B5EF4-FFF2-40B4-BE49-F238E27FC236}">
                <a16:creationId xmlns:a16="http://schemas.microsoft.com/office/drawing/2014/main" id="{4897BE71-2C46-14A6-D773-4EB0C09B1D6B}"/>
              </a:ext>
            </a:extLst>
          </p:cNvPr>
          <p:cNvSpPr txBox="1"/>
          <p:nvPr/>
        </p:nvSpPr>
        <p:spPr>
          <a:xfrm>
            <a:off x="2028202" y="1573366"/>
            <a:ext cx="9200972" cy="2800767"/>
          </a:xfrm>
          <a:prstGeom prst="rect">
            <a:avLst/>
          </a:prstGeom>
          <a:noFill/>
        </p:spPr>
        <p:txBody>
          <a:bodyPr wrap="square" rtlCol="0">
            <a:spAutoFit/>
          </a:bodyPr>
          <a:lstStyle/>
          <a:p>
            <a:pPr algn="ctr"/>
            <a:r>
              <a:rPr lang="tr-TR" sz="4400" b="1" dirty="0">
                <a:solidFill>
                  <a:srgbClr val="192E5A"/>
                </a:solidFill>
              </a:rPr>
              <a:t>2025-2029 Stratejik Plan Hedef Kartları 2025 Yılı Gerçekleşme Verileri Kapsamında Hedeflenen Değere Başarıyla Ulaşılan Hedef Kartları </a:t>
            </a:r>
          </a:p>
        </p:txBody>
      </p:sp>
    </p:spTree>
    <p:extLst>
      <p:ext uri="{BB962C8B-B14F-4D97-AF65-F5344CB8AC3E}">
        <p14:creationId xmlns:p14="http://schemas.microsoft.com/office/powerpoint/2010/main" val="107167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DAD24AE-1E0B-81AA-2B9E-D0AEECA4B078}"/>
            </a:ext>
          </a:extLst>
        </p:cNvPr>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38F7FFE5-9B13-7E7C-D93F-8243BC1FF9FD}"/>
              </a:ext>
            </a:extLst>
          </p:cNvPr>
          <p:cNvGraphicFramePr>
            <a:graphicFrameLocks noGrp="1"/>
          </p:cNvGraphicFramePr>
          <p:nvPr>
            <p:extLst>
              <p:ext uri="{D42A27DB-BD31-4B8C-83A1-F6EECF244321}">
                <p14:modId xmlns:p14="http://schemas.microsoft.com/office/powerpoint/2010/main" val="504354360"/>
              </p:ext>
            </p:extLst>
          </p:nvPr>
        </p:nvGraphicFramePr>
        <p:xfrm>
          <a:off x="442302" y="1616102"/>
          <a:ext cx="10325400" cy="4322998"/>
        </p:xfrm>
        <a:graphic>
          <a:graphicData uri="http://schemas.openxmlformats.org/drawingml/2006/table">
            <a:tbl>
              <a:tblPr firstRow="1" firstCol="1" bandRow="1"/>
              <a:tblGrid>
                <a:gridCol w="4973898">
                  <a:extLst>
                    <a:ext uri="{9D8B030D-6E8A-4147-A177-3AD203B41FA5}">
                      <a16:colId xmlns:a16="http://schemas.microsoft.com/office/drawing/2014/main" val="3360330039"/>
                    </a:ext>
                  </a:extLst>
                </a:gridCol>
                <a:gridCol w="1043207">
                  <a:extLst>
                    <a:ext uri="{9D8B030D-6E8A-4147-A177-3AD203B41FA5}">
                      <a16:colId xmlns:a16="http://schemas.microsoft.com/office/drawing/2014/main" val="1391584822"/>
                    </a:ext>
                  </a:extLst>
                </a:gridCol>
                <a:gridCol w="675204">
                  <a:extLst>
                    <a:ext uri="{9D8B030D-6E8A-4147-A177-3AD203B41FA5}">
                      <a16:colId xmlns:a16="http://schemas.microsoft.com/office/drawing/2014/main" val="418330190"/>
                    </a:ext>
                  </a:extLst>
                </a:gridCol>
                <a:gridCol w="793603">
                  <a:extLst>
                    <a:ext uri="{9D8B030D-6E8A-4147-A177-3AD203B41FA5}">
                      <a16:colId xmlns:a16="http://schemas.microsoft.com/office/drawing/2014/main" val="760635444"/>
                    </a:ext>
                  </a:extLst>
                </a:gridCol>
                <a:gridCol w="606940">
                  <a:extLst>
                    <a:ext uri="{9D8B030D-6E8A-4147-A177-3AD203B41FA5}">
                      <a16:colId xmlns:a16="http://schemas.microsoft.com/office/drawing/2014/main" val="4228981637"/>
                    </a:ext>
                  </a:extLst>
                </a:gridCol>
                <a:gridCol w="1048540">
                  <a:extLst>
                    <a:ext uri="{9D8B030D-6E8A-4147-A177-3AD203B41FA5}">
                      <a16:colId xmlns:a16="http://schemas.microsoft.com/office/drawing/2014/main" val="3993493707"/>
                    </a:ext>
                  </a:extLst>
                </a:gridCol>
                <a:gridCol w="1184008">
                  <a:extLst>
                    <a:ext uri="{9D8B030D-6E8A-4147-A177-3AD203B41FA5}">
                      <a16:colId xmlns:a16="http://schemas.microsoft.com/office/drawing/2014/main" val="1259146711"/>
                    </a:ext>
                  </a:extLst>
                </a:gridCol>
              </a:tblGrid>
              <a:tr h="102102">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1 : Eğitim – Öğretimin Kalitesini Artırmak Ve Sürdürülebilirliğini Sağlamak </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964494938"/>
                  </a:ext>
                </a:extLst>
              </a:tr>
              <a:tr h="147318">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1</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1 (Hedef 1.1: Eğitim-Öğretim Programlarının Niteliğini Artırmak)</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152336634"/>
                  </a:ext>
                </a:extLst>
              </a:tr>
              <a:tr h="93989">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1 Performansı</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100,00 %</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958372541"/>
                  </a:ext>
                </a:extLst>
              </a:tr>
              <a:tr h="93989">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03459569"/>
                  </a:ext>
                </a:extLst>
              </a:tr>
              <a:tr h="205613">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105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105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105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105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1576264803"/>
                  </a:ext>
                </a:extLst>
              </a:tr>
              <a:tr h="216057">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1.1.1. Akredite Edilmiş Program Sayısı (*)</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35</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4291533275"/>
                  </a:ext>
                </a:extLst>
              </a:tr>
              <a:tr h="239282">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1.1.2. Normal Öğrenim Süresi İçinde Eğitimi Tamamlama Oranı (**)</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41</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43</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44,87</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193,50</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054486443"/>
                  </a:ext>
                </a:extLst>
              </a:tr>
              <a:tr h="230737">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1.1.3. Yatay Geçiş İçin Kuruma Yapılan Başvuru Sayısı (**)</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458</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520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686</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367,74</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108858472"/>
                  </a:ext>
                </a:extLst>
              </a:tr>
              <a:tr h="194779">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1.1.4. Üniversite Giriş Sınavlarında İlk İki Yüz Bine Girip Üniversiteyi Tercih Eden Öğrenci Sayısı (**)</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243</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260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402</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935,29</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259634809"/>
                  </a:ext>
                </a:extLst>
              </a:tr>
              <a:tr h="2285121">
                <a:tc>
                  <a:txBody>
                    <a:bodyPr/>
                    <a:lstStyle/>
                    <a:p>
                      <a:pPr algn="l">
                        <a:lnSpc>
                          <a:spcPct val="115000"/>
                        </a:lnSpc>
                        <a:spcBef>
                          <a:spcPts val="1000"/>
                        </a:spcBef>
                        <a:spcAft>
                          <a:spcPts val="1000"/>
                        </a:spcAft>
                        <a:buNone/>
                      </a:pPr>
                      <a:r>
                        <a:rPr lang="tr-TR" sz="8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10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%100,00 performansla ulaşıldığı görülmektedir. Performans göstergeleri incelendiğinde, hedef kapsamında yer alan tüm göstergelerde hedef değerlerin karşılandığı ve önemli ölçüde aşıldığı anlaşılmaktadır. Özellikle normal öğrenim süresi içinde eğitimi tamamlama oranı, yatay geçiş başvuru sayısı ile üniversite giriş sınavlarında ilk iki yüz bine girip üniversiteyi tercih eden öğrenci sayısı göstergelerinde hedeflerin üzerinde gerçekleşmeler kaydedilmiştir.</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Akredite edilmiş program sayısı göstergesinde ise hedeflenen değere tam olarak ulaşıldığı görülmektedir. Bu durum, eğitim-öğretim programlarının kalite güvencesi süreçlerine uyumunun artırılması ve akreditasyon çalışmalarının planlı şekilde yürütülmesinin bir sonucu olarak değerlendirilmektedir.</a:t>
                      </a:r>
                      <a:endParaRPr lang="tr-TR" sz="1100" dirty="0">
                        <a:solidFill>
                          <a:schemeClr val="tx1"/>
                        </a:solidFill>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Elde edilen gerçekleşmeler; eğitim programlarının niteliğinin artırılmasına yönelik yürütülen iyileştirme faaliyetlerinin, öğrenci tercih edilirliğinin ve kurumsal akademik itibarın güçlenmesine katkı sağladığını göstermektedir. Önümüzdeki dönemde de programların akreditasyon süreçlerinin yaygınlaştırılması, öğrenci başarı ve memnuniyetini artırmaya yönelik uygulamaların sürdürülmesi ve eğitim-öğretim kalitesinin sürdürülebilirliğinin sağlanmasına yönelik çalışmaların devam ettirilmesi öngörülmektedir.</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29487" marR="294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189522926"/>
                  </a:ext>
                </a:extLst>
              </a:tr>
            </a:tbl>
          </a:graphicData>
        </a:graphic>
      </p:graphicFrame>
      <p:sp>
        <p:nvSpPr>
          <p:cNvPr id="5" name="Metin kutusu 4">
            <a:extLst>
              <a:ext uri="{FF2B5EF4-FFF2-40B4-BE49-F238E27FC236}">
                <a16:creationId xmlns:a16="http://schemas.microsoft.com/office/drawing/2014/main" id="{8021D52B-01EE-5E7B-5597-270FEF7B31ED}"/>
              </a:ext>
            </a:extLst>
          </p:cNvPr>
          <p:cNvSpPr txBox="1"/>
          <p:nvPr/>
        </p:nvSpPr>
        <p:spPr>
          <a:xfrm>
            <a:off x="377722" y="915340"/>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spTree>
    <p:extLst>
      <p:ext uri="{BB962C8B-B14F-4D97-AF65-F5344CB8AC3E}">
        <p14:creationId xmlns:p14="http://schemas.microsoft.com/office/powerpoint/2010/main" val="1757391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D60DA8B-1FD2-8355-867E-D6D09E8EF29A}"/>
            </a:ext>
          </a:extLst>
        </p:cNvPr>
        <p:cNvGrpSpPr/>
        <p:nvPr/>
      </p:nvGrpSpPr>
      <p:grpSpPr>
        <a:xfrm>
          <a:off x="0" y="0"/>
          <a:ext cx="0" cy="0"/>
          <a:chOff x="0" y="0"/>
          <a:chExt cx="0" cy="0"/>
        </a:xfrm>
      </p:grpSpPr>
      <p:sp>
        <p:nvSpPr>
          <p:cNvPr id="6" name="Metin kutusu 5">
            <a:extLst>
              <a:ext uri="{FF2B5EF4-FFF2-40B4-BE49-F238E27FC236}">
                <a16:creationId xmlns:a16="http://schemas.microsoft.com/office/drawing/2014/main" id="{026C32D3-7861-4288-4CF6-30847C6679DC}"/>
              </a:ext>
            </a:extLst>
          </p:cNvPr>
          <p:cNvSpPr txBox="1"/>
          <p:nvPr/>
        </p:nvSpPr>
        <p:spPr>
          <a:xfrm>
            <a:off x="377722" y="162370"/>
            <a:ext cx="8813482" cy="400110"/>
          </a:xfrm>
          <a:prstGeom prst="rect">
            <a:avLst/>
          </a:prstGeom>
          <a:noFill/>
        </p:spPr>
        <p:txBody>
          <a:bodyPr wrap="square" rtlCol="0">
            <a:spAutoFit/>
          </a:bodyPr>
          <a:lstStyle/>
          <a:p>
            <a:r>
              <a:rPr lang="tr-TR" sz="2000" b="1" dirty="0">
                <a:solidFill>
                  <a:srgbClr val="192E5A"/>
                </a:solidFill>
              </a:rPr>
              <a:t>2025 Yılı Faaliyetlerine İlişkin Olarak Stratejik Plan Değerlendirilmesi</a:t>
            </a:r>
          </a:p>
        </p:txBody>
      </p:sp>
      <p:graphicFrame>
        <p:nvGraphicFramePr>
          <p:cNvPr id="2" name="Tablo 1">
            <a:extLst>
              <a:ext uri="{FF2B5EF4-FFF2-40B4-BE49-F238E27FC236}">
                <a16:creationId xmlns:a16="http://schemas.microsoft.com/office/drawing/2014/main" id="{4CA86CCA-901C-B65F-6BE5-91F9FAAF1565}"/>
              </a:ext>
            </a:extLst>
          </p:cNvPr>
          <p:cNvGraphicFramePr>
            <a:graphicFrameLocks noGrp="1"/>
          </p:cNvGraphicFramePr>
          <p:nvPr>
            <p:extLst>
              <p:ext uri="{D42A27DB-BD31-4B8C-83A1-F6EECF244321}">
                <p14:modId xmlns:p14="http://schemas.microsoft.com/office/powerpoint/2010/main" val="3462787552"/>
              </p:ext>
            </p:extLst>
          </p:nvPr>
        </p:nvGraphicFramePr>
        <p:xfrm>
          <a:off x="377722" y="735881"/>
          <a:ext cx="10184880" cy="4642776"/>
        </p:xfrm>
        <a:graphic>
          <a:graphicData uri="http://schemas.openxmlformats.org/drawingml/2006/table">
            <a:tbl>
              <a:tblPr firstRow="1" firstCol="1" bandRow="1"/>
              <a:tblGrid>
                <a:gridCol w="4848575">
                  <a:extLst>
                    <a:ext uri="{9D8B030D-6E8A-4147-A177-3AD203B41FA5}">
                      <a16:colId xmlns:a16="http://schemas.microsoft.com/office/drawing/2014/main" val="790653780"/>
                    </a:ext>
                  </a:extLst>
                </a:gridCol>
                <a:gridCol w="1016922">
                  <a:extLst>
                    <a:ext uri="{9D8B030D-6E8A-4147-A177-3AD203B41FA5}">
                      <a16:colId xmlns:a16="http://schemas.microsoft.com/office/drawing/2014/main" val="2187389019"/>
                    </a:ext>
                  </a:extLst>
                </a:gridCol>
                <a:gridCol w="658191">
                  <a:extLst>
                    <a:ext uri="{9D8B030D-6E8A-4147-A177-3AD203B41FA5}">
                      <a16:colId xmlns:a16="http://schemas.microsoft.com/office/drawing/2014/main" val="2078918918"/>
                    </a:ext>
                  </a:extLst>
                </a:gridCol>
                <a:gridCol w="773610">
                  <a:extLst>
                    <a:ext uri="{9D8B030D-6E8A-4147-A177-3AD203B41FA5}">
                      <a16:colId xmlns:a16="http://schemas.microsoft.com/office/drawing/2014/main" val="1416682667"/>
                    </a:ext>
                  </a:extLst>
                </a:gridCol>
                <a:gridCol w="591644">
                  <a:extLst>
                    <a:ext uri="{9D8B030D-6E8A-4147-A177-3AD203B41FA5}">
                      <a16:colId xmlns:a16="http://schemas.microsoft.com/office/drawing/2014/main" val="4040850599"/>
                    </a:ext>
                  </a:extLst>
                </a:gridCol>
                <a:gridCol w="1022121">
                  <a:extLst>
                    <a:ext uri="{9D8B030D-6E8A-4147-A177-3AD203B41FA5}">
                      <a16:colId xmlns:a16="http://schemas.microsoft.com/office/drawing/2014/main" val="935534548"/>
                    </a:ext>
                  </a:extLst>
                </a:gridCol>
                <a:gridCol w="1273817">
                  <a:extLst>
                    <a:ext uri="{9D8B030D-6E8A-4147-A177-3AD203B41FA5}">
                      <a16:colId xmlns:a16="http://schemas.microsoft.com/office/drawing/2014/main" val="25651614"/>
                    </a:ext>
                  </a:extLst>
                </a:gridCol>
              </a:tblGrid>
              <a:tr h="239234">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Stratejik Amaç 1: Eğitim – Öğretimin Kalitesini Artırmak Ve Sürdürülebilirliğini Sağlamak</a:t>
                      </a:r>
                      <a:endParaRPr lang="tr-TR" sz="105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56791516"/>
                  </a:ext>
                </a:extLst>
              </a:tr>
              <a:tr h="232939">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2</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8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2 (Hedef 1.2: Eğitim-Öğretim Faaliyetlerini Araştırma-Geliştirme Faaliyetleriyle Bütünleştirmek )</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557323665"/>
                  </a:ext>
                </a:extLst>
              </a:tr>
              <a:tr h="135041">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Amaç 1: Hedef Kartı 2 Performansı</a:t>
                      </a:r>
                      <a:endParaRPr lang="tr-TR" sz="105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8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100,00 %</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799233029"/>
                  </a:ext>
                </a:extLst>
              </a:tr>
              <a:tr h="135041">
                <a:tc>
                  <a:txBody>
                    <a:bodyPr/>
                    <a:lstStyle/>
                    <a:p>
                      <a:pPr algn="l">
                        <a:lnSpc>
                          <a:spcPct val="115000"/>
                        </a:lnSpc>
                        <a:spcBef>
                          <a:spcPts val="1000"/>
                        </a:spcBef>
                        <a:spcAft>
                          <a:spcPts val="1000"/>
                        </a:spcAft>
                        <a:buNone/>
                      </a:pPr>
                      <a:r>
                        <a:rPr lang="tr-TR" sz="9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Sorumlu Birim</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gridSpan="6">
                  <a:txBody>
                    <a:bodyPr/>
                    <a:lstStyle/>
                    <a:p>
                      <a:pPr algn="l">
                        <a:lnSpc>
                          <a:spcPct val="115000"/>
                        </a:lnSpc>
                        <a:spcBef>
                          <a:spcPts val="1000"/>
                        </a:spcBef>
                        <a:spcAft>
                          <a:spcPts val="1000"/>
                        </a:spcAft>
                        <a:buNone/>
                      </a:pPr>
                      <a:r>
                        <a:rPr lang="tr-TR" sz="8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TARSUS ÜNİVERSİTESİ</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6F7E"/>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54236684"/>
                  </a:ext>
                </a:extLst>
              </a:tr>
              <a:tr h="339703">
                <a:tc>
                  <a:txBody>
                    <a:bodyPr/>
                    <a:lstStyle/>
                    <a:p>
                      <a:pPr algn="l">
                        <a:lnSpc>
                          <a:spcPct val="115000"/>
                        </a:lnSpc>
                        <a:spcBef>
                          <a:spcPts val="1000"/>
                        </a:spcBef>
                        <a:spcAft>
                          <a:spcPts val="1000"/>
                        </a:spcAft>
                        <a:buNone/>
                      </a:pPr>
                      <a:r>
                        <a:rPr lang="tr-TR" sz="9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Göstergeler</a:t>
                      </a:r>
                      <a:endParaRPr lang="tr-TR" sz="105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Tipi</a:t>
                      </a:r>
                      <a:endParaRPr lang="tr-TR" sz="105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Hedef Etkisi</a:t>
                      </a:r>
                      <a:endParaRPr lang="tr-TR" sz="105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8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Başlangıç Değeri</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Hedefi</a:t>
                      </a:r>
                      <a:endParaRPr lang="tr-TR" sz="1050" b="1">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8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2025 Gerçekleşme</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a:txBody>
                    <a:bodyPr/>
                    <a:lstStyle/>
                    <a:p>
                      <a:pPr algn="ctr">
                        <a:lnSpc>
                          <a:spcPct val="115000"/>
                        </a:lnSpc>
                        <a:spcBef>
                          <a:spcPts val="1000"/>
                        </a:spcBef>
                        <a:spcAft>
                          <a:spcPts val="1000"/>
                        </a:spcAft>
                        <a:buNone/>
                      </a:pPr>
                      <a:r>
                        <a:rPr lang="tr-TR" sz="8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Performans (%)</a:t>
                      </a:r>
                      <a:endParaRPr lang="tr-TR" sz="1050" b="1"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extLst>
                  <a:ext uri="{0D108BD9-81ED-4DB2-BD59-A6C34878D82A}">
                    <a16:rowId xmlns:a16="http://schemas.microsoft.com/office/drawing/2014/main" val="1298037004"/>
                  </a:ext>
                </a:extLst>
              </a:tr>
              <a:tr h="305024">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1.2.1. Araştırma Projelerine İlgili Yılda Dâhil Edilen Öğrenci Sayısı (**)</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77</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83</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154</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1.283,33</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1669294491"/>
                  </a:ext>
                </a:extLst>
              </a:tr>
              <a:tr h="216083">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1.2.2. Proje Destekli Lisans Bitirme Tezi Sayısı</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300,00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664401382"/>
                  </a:ext>
                </a:extLst>
              </a:tr>
              <a:tr h="310110">
                <a:tc>
                  <a:txBody>
                    <a:bodyPr/>
                    <a:lstStyle/>
                    <a:p>
                      <a:pPr algn="l">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1.2.3. Proje Destekli Lisansüstü Tez Sayısı</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3433346075"/>
                  </a:ext>
                </a:extLst>
              </a:tr>
              <a:tr h="220347">
                <a:tc>
                  <a:txBody>
                    <a:bodyPr/>
                    <a:lstStyle/>
                    <a:p>
                      <a:pPr algn="l">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PG 1.2.4. Lisansüstü Öğrencilerinin Yer Aldığı Yayın Sayısı</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Performans</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110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67</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tc>
                  <a:txBody>
                    <a:bodyPr/>
                    <a:lstStyle/>
                    <a:p>
                      <a:pPr algn="ctr">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470,00</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AFC1"/>
                    </a:solidFill>
                  </a:tcPr>
                </a:tc>
                <a:extLst>
                  <a:ext uri="{0D108BD9-81ED-4DB2-BD59-A6C34878D82A}">
                    <a16:rowId xmlns:a16="http://schemas.microsoft.com/office/drawing/2014/main" val="228663225"/>
                  </a:ext>
                </a:extLst>
              </a:tr>
              <a:tr h="2485204">
                <a:tc>
                  <a:txBody>
                    <a:bodyPr/>
                    <a:lstStyle/>
                    <a:p>
                      <a:pPr algn="l">
                        <a:lnSpc>
                          <a:spcPct val="115000"/>
                        </a:lnSpc>
                        <a:spcBef>
                          <a:spcPts val="1000"/>
                        </a:spcBef>
                        <a:spcAft>
                          <a:spcPts val="1000"/>
                        </a:spcAft>
                        <a:buNone/>
                      </a:pPr>
                      <a:r>
                        <a:rPr lang="tr-TR" sz="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Açıklama</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F6F7E"/>
                    </a:solidFill>
                  </a:tcPr>
                </a:tc>
                <a:tc gridSpan="6">
                  <a:txBody>
                    <a:bodyPr/>
                    <a:lstStyle/>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Gerçekleşme döneminde ilgili hedefe %100,00 performansla ulaşıldığı görülmektedir. Performans göstergeleri incelendiğinde, eğitim-öğretim faaliyetlerinin araştırma-geliştirme faaliyetleriyle bütünleştirilmesine yönelik belirlenen tüm göstergelerde hedef değerlerin karşılandığı ve büyük ölçüde aşıldığı anlaşılmaktadır.</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p>
                      <a:pPr algn="just">
                        <a:lnSpc>
                          <a:spcPct val="115000"/>
                        </a:lnSpc>
                        <a:spcBef>
                          <a:spcPts val="1000"/>
                        </a:spcBef>
                        <a:spcAft>
                          <a:spcPts val="1000"/>
                        </a:spcAft>
                        <a:buNone/>
                      </a:pPr>
                      <a:r>
                        <a:rPr lang="tr-TR"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Söz konusu gerçekleşmeler; üniversitede araştırma temelli öğrenme yaklaşımının benimsendiğini, öğrenci-akademisyen iş birliğinin güçlendiğini ve bilimsel çıktı kapasitesinin artırıldığını ortaya koymaktadır. Önümüzdeki dönemde öğrencilerin araştırma projelerine katılımının artırılması, proje destek mekanizmalarının geliştirilmesi ve lisansüstü öğrencilerin bilimsel yayın üretimine yönelik teşviklerin sürdürülmesi yönünde çalışmaların devam edeceği değerlendirilmektedir.</a:t>
                      </a:r>
                      <a:endParaRPr lang="tr-TR" sz="1100" dirty="0">
                        <a:effectLst/>
                        <a:latin typeface="Bahnschrift" panose="020B0502040204020203" pitchFamily="34" charset="0"/>
                        <a:ea typeface="Times New Roman" panose="02020603050405020304" pitchFamily="18" charset="0"/>
                        <a:cs typeface="Times New Roman" panose="02020603050405020304" pitchFamily="18" charset="0"/>
                      </a:endParaRPr>
                    </a:p>
                  </a:txBody>
                  <a:tcPr marL="36725" marR="3672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547649343"/>
                  </a:ext>
                </a:extLst>
              </a:tr>
            </a:tbl>
          </a:graphicData>
        </a:graphic>
      </p:graphicFrame>
    </p:spTree>
    <p:extLst>
      <p:ext uri="{BB962C8B-B14F-4D97-AF65-F5344CB8AC3E}">
        <p14:creationId xmlns:p14="http://schemas.microsoft.com/office/powerpoint/2010/main" val="379169483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1593</TotalTime>
  <Words>6782</Words>
  <Application>Microsoft Office PowerPoint</Application>
  <PresentationFormat>Geniş ekran</PresentationFormat>
  <Paragraphs>1008</Paragraphs>
  <Slides>36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36</vt:i4>
      </vt:variant>
    </vt:vector>
  </HeadingPairs>
  <TitlesOfParts>
    <vt:vector size="42" baseType="lpstr">
      <vt:lpstr>Arial</vt:lpstr>
      <vt:lpstr>Bahnschrift</vt:lpstr>
      <vt:lpstr>Calibri</vt:lpstr>
      <vt:lpstr>Calibri Light</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Oğuz ÖNGE</dc:creator>
  <cp:lastModifiedBy>Oguz</cp:lastModifiedBy>
  <cp:revision>32</cp:revision>
  <dcterms:created xsi:type="dcterms:W3CDTF">2025-02-24T05:15:38Z</dcterms:created>
  <dcterms:modified xsi:type="dcterms:W3CDTF">2026-03-31T06:34:09Z</dcterms:modified>
</cp:coreProperties>
</file>